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35"/>
  </p:notesMasterIdLst>
  <p:sldIdLst>
    <p:sldId id="256" r:id="rId3"/>
    <p:sldId id="257" r:id="rId4"/>
    <p:sldId id="260" r:id="rId5"/>
    <p:sldId id="261" r:id="rId6"/>
    <p:sldId id="275" r:id="rId7"/>
    <p:sldId id="277" r:id="rId8"/>
    <p:sldId id="279" r:id="rId9"/>
    <p:sldId id="280" r:id="rId10"/>
    <p:sldId id="281" r:id="rId11"/>
    <p:sldId id="282" r:id="rId12"/>
    <p:sldId id="283" r:id="rId13"/>
    <p:sldId id="284" r:id="rId14"/>
    <p:sldId id="285" r:id="rId15"/>
    <p:sldId id="286" r:id="rId16"/>
    <p:sldId id="289" r:id="rId17"/>
    <p:sldId id="290" r:id="rId18"/>
    <p:sldId id="292" r:id="rId19"/>
    <p:sldId id="293" r:id="rId20"/>
    <p:sldId id="295" r:id="rId21"/>
    <p:sldId id="296" r:id="rId22"/>
    <p:sldId id="297" r:id="rId23"/>
    <p:sldId id="264" r:id="rId24"/>
    <p:sldId id="263" r:id="rId25"/>
    <p:sldId id="267" r:id="rId26"/>
    <p:sldId id="268" r:id="rId27"/>
    <p:sldId id="269" r:id="rId28"/>
    <p:sldId id="270" r:id="rId29"/>
    <p:sldId id="271" r:id="rId30"/>
    <p:sldId id="272" r:id="rId31"/>
    <p:sldId id="273" r:id="rId32"/>
    <p:sldId id="274" r:id="rId33"/>
    <p:sldId id="259" r:id="rId3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7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31" autoAdjust="0"/>
  </p:normalViewPr>
  <p:slideViewPr>
    <p:cSldViewPr>
      <p:cViewPr>
        <p:scale>
          <a:sx n="154" d="100"/>
          <a:sy n="154" d="100"/>
        </p:scale>
        <p:origin x="384" y="-150"/>
      </p:cViewPr>
      <p:guideLst>
        <p:guide orient="horz" pos="1620"/>
        <p:guide pos="2748"/>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yao\Desktop\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'[New Microsoft Excel Worksheet.xlsx]Sheet1'!$A$2</c:f>
              <c:strCache>
                <c:ptCount val="1"/>
                <c:pt idx="0">
                  <c:v>chloroplast </c:v>
                </c:pt>
              </c:strCache>
            </c:strRef>
          </c:tx>
          <c:spPr>
            <a:solidFill>
              <a:schemeClr val="accent1"/>
            </a:solidFill>
            <a:ln>
              <a:noFill/>
            </a:ln>
            <a:effectLst/>
          </c:spPr>
          <c:invertIfNegative val="0"/>
          <c:cat>
            <c:strRef>
              <c:f>'[New Microsoft Excel Worksheet.xlsx]Sheet1'!$B$1</c:f>
              <c:strCache>
                <c:ptCount val="1"/>
                <c:pt idx="0">
                  <c:v>Number of Sequences</c:v>
                </c:pt>
              </c:strCache>
            </c:strRef>
          </c:cat>
          <c:val>
            <c:numRef>
              <c:f>'[New Microsoft Excel Worksheet.xlsx]Sheet1'!$B$2</c:f>
              <c:numCache>
                <c:formatCode>General</c:formatCode>
                <c:ptCount val="1"/>
                <c:pt idx="0">
                  <c:v>449</c:v>
                </c:pt>
              </c:numCache>
            </c:numRef>
          </c:val>
          <c:extLst>
            <c:ext xmlns:c16="http://schemas.microsoft.com/office/drawing/2014/chart" uri="{C3380CC4-5D6E-409C-BE32-E72D297353CC}">
              <c16:uniqueId val="{00000000-160F-4413-B636-D57AC2B05738}"/>
            </c:ext>
          </c:extLst>
        </c:ser>
        <c:ser>
          <c:idx val="1"/>
          <c:order val="1"/>
          <c:tx>
            <c:strRef>
              <c:f>'[New Microsoft Excel Worksheet.xlsx]Sheet1'!$A$3</c:f>
              <c:strCache>
                <c:ptCount val="1"/>
                <c:pt idx="0">
                  <c:v>cytoplasmic</c:v>
                </c:pt>
              </c:strCache>
            </c:strRef>
          </c:tx>
          <c:spPr>
            <a:solidFill>
              <a:schemeClr val="accent2"/>
            </a:solidFill>
            <a:ln>
              <a:noFill/>
            </a:ln>
            <a:effectLst/>
          </c:spPr>
          <c:invertIfNegative val="0"/>
          <c:cat>
            <c:strRef>
              <c:f>'[New Microsoft Excel Worksheet.xlsx]Sheet1'!$B$1</c:f>
              <c:strCache>
                <c:ptCount val="1"/>
                <c:pt idx="0">
                  <c:v>Number of Sequences</c:v>
                </c:pt>
              </c:strCache>
            </c:strRef>
          </c:cat>
          <c:val>
            <c:numRef>
              <c:f>'[New Microsoft Excel Worksheet.xlsx]Sheet1'!$B$3</c:f>
              <c:numCache>
                <c:formatCode>General</c:formatCode>
                <c:ptCount val="1"/>
                <c:pt idx="0">
                  <c:v>1411</c:v>
                </c:pt>
              </c:numCache>
            </c:numRef>
          </c:val>
          <c:extLst>
            <c:ext xmlns:c16="http://schemas.microsoft.com/office/drawing/2014/chart" uri="{C3380CC4-5D6E-409C-BE32-E72D297353CC}">
              <c16:uniqueId val="{00000001-160F-4413-B636-D57AC2B05738}"/>
            </c:ext>
          </c:extLst>
        </c:ser>
        <c:ser>
          <c:idx val="2"/>
          <c:order val="2"/>
          <c:tx>
            <c:strRef>
              <c:f>'[New Microsoft Excel Worksheet.xlsx]Sheet1'!$A$4</c:f>
              <c:strCache>
                <c:ptCount val="1"/>
                <c:pt idx="0">
                  <c:v>ER proteins</c:v>
                </c:pt>
              </c:strCache>
            </c:strRef>
          </c:tx>
          <c:spPr>
            <a:solidFill>
              <a:schemeClr val="accent3"/>
            </a:solidFill>
            <a:ln>
              <a:noFill/>
            </a:ln>
            <a:effectLst/>
          </c:spPr>
          <c:invertIfNegative val="0"/>
          <c:cat>
            <c:strRef>
              <c:f>'[New Microsoft Excel Worksheet.xlsx]Sheet1'!$B$1</c:f>
              <c:strCache>
                <c:ptCount val="1"/>
                <c:pt idx="0">
                  <c:v>Number of Sequences</c:v>
                </c:pt>
              </c:strCache>
            </c:strRef>
          </c:cat>
          <c:val>
            <c:numRef>
              <c:f>'[New Microsoft Excel Worksheet.xlsx]Sheet1'!$B$4</c:f>
              <c:numCache>
                <c:formatCode>General</c:formatCode>
                <c:ptCount val="1"/>
                <c:pt idx="0">
                  <c:v>198</c:v>
                </c:pt>
              </c:numCache>
            </c:numRef>
          </c:val>
          <c:extLst>
            <c:ext xmlns:c16="http://schemas.microsoft.com/office/drawing/2014/chart" uri="{C3380CC4-5D6E-409C-BE32-E72D297353CC}">
              <c16:uniqueId val="{00000002-160F-4413-B636-D57AC2B05738}"/>
            </c:ext>
          </c:extLst>
        </c:ser>
        <c:ser>
          <c:idx val="3"/>
          <c:order val="3"/>
          <c:tx>
            <c:strRef>
              <c:f>'[New Microsoft Excel Worksheet.xlsx]Sheet1'!$A$5</c:f>
              <c:strCache>
                <c:ptCount val="1"/>
                <c:pt idx="0">
                  <c:v>extracellular proteins</c:v>
                </c:pt>
              </c:strCache>
            </c:strRef>
          </c:tx>
          <c:spPr>
            <a:solidFill>
              <a:schemeClr val="accent4"/>
            </a:solidFill>
            <a:ln>
              <a:noFill/>
            </a:ln>
            <a:effectLst/>
          </c:spPr>
          <c:invertIfNegative val="0"/>
          <c:cat>
            <c:strRef>
              <c:f>'[New Microsoft Excel Worksheet.xlsx]Sheet1'!$B$1</c:f>
              <c:strCache>
                <c:ptCount val="1"/>
                <c:pt idx="0">
                  <c:v>Number of Sequences</c:v>
                </c:pt>
              </c:strCache>
            </c:strRef>
          </c:cat>
          <c:val>
            <c:numRef>
              <c:f>'[New Microsoft Excel Worksheet.xlsx]Sheet1'!$B$5</c:f>
              <c:numCache>
                <c:formatCode>General</c:formatCode>
                <c:ptCount val="1"/>
                <c:pt idx="0">
                  <c:v>843</c:v>
                </c:pt>
              </c:numCache>
            </c:numRef>
          </c:val>
          <c:extLst>
            <c:ext xmlns:c16="http://schemas.microsoft.com/office/drawing/2014/chart" uri="{C3380CC4-5D6E-409C-BE32-E72D297353CC}">
              <c16:uniqueId val="{00000003-160F-4413-B636-D57AC2B05738}"/>
            </c:ext>
          </c:extLst>
        </c:ser>
        <c:ser>
          <c:idx val="4"/>
          <c:order val="4"/>
          <c:tx>
            <c:strRef>
              <c:f>'[New Microsoft Excel Worksheet.xlsx]Sheet1'!$A$6</c:f>
              <c:strCache>
                <c:ptCount val="1"/>
                <c:pt idx="0">
                  <c:v>Golgi apparatus</c:v>
                </c:pt>
              </c:strCache>
            </c:strRef>
          </c:tx>
          <c:spPr>
            <a:solidFill>
              <a:schemeClr val="accent5"/>
            </a:solidFill>
            <a:ln>
              <a:noFill/>
            </a:ln>
            <a:effectLst/>
          </c:spPr>
          <c:invertIfNegative val="0"/>
          <c:cat>
            <c:strRef>
              <c:f>'[New Microsoft Excel Worksheet.xlsx]Sheet1'!$B$1</c:f>
              <c:strCache>
                <c:ptCount val="1"/>
                <c:pt idx="0">
                  <c:v>Number of Sequences</c:v>
                </c:pt>
              </c:strCache>
            </c:strRef>
          </c:cat>
          <c:val>
            <c:numRef>
              <c:f>'[New Microsoft Excel Worksheet.xlsx]Sheet1'!$B$6</c:f>
              <c:numCache>
                <c:formatCode>General</c:formatCode>
                <c:ptCount val="1"/>
                <c:pt idx="0">
                  <c:v>150</c:v>
                </c:pt>
              </c:numCache>
            </c:numRef>
          </c:val>
          <c:extLst>
            <c:ext xmlns:c16="http://schemas.microsoft.com/office/drawing/2014/chart" uri="{C3380CC4-5D6E-409C-BE32-E72D297353CC}">
              <c16:uniqueId val="{00000004-160F-4413-B636-D57AC2B05738}"/>
            </c:ext>
          </c:extLst>
        </c:ser>
        <c:ser>
          <c:idx val="5"/>
          <c:order val="5"/>
          <c:tx>
            <c:strRef>
              <c:f>'[New Microsoft Excel Worksheet.xlsx]Sheet1'!$A$7</c:f>
              <c:strCache>
                <c:ptCount val="1"/>
                <c:pt idx="0">
                  <c:v>lysosomal </c:v>
                </c:pt>
              </c:strCache>
            </c:strRef>
          </c:tx>
          <c:spPr>
            <a:solidFill>
              <a:schemeClr val="accent6"/>
            </a:solidFill>
            <a:ln>
              <a:noFill/>
            </a:ln>
            <a:effectLst/>
          </c:spPr>
          <c:invertIfNegative val="0"/>
          <c:cat>
            <c:strRef>
              <c:f>'[New Microsoft Excel Worksheet.xlsx]Sheet1'!$B$1</c:f>
              <c:strCache>
                <c:ptCount val="1"/>
                <c:pt idx="0">
                  <c:v>Number of Sequences</c:v>
                </c:pt>
              </c:strCache>
            </c:strRef>
          </c:cat>
          <c:val>
            <c:numRef>
              <c:f>'[New Microsoft Excel Worksheet.xlsx]Sheet1'!$B$7</c:f>
              <c:numCache>
                <c:formatCode>General</c:formatCode>
                <c:ptCount val="1"/>
                <c:pt idx="0">
                  <c:v>103</c:v>
                </c:pt>
              </c:numCache>
            </c:numRef>
          </c:val>
          <c:extLst>
            <c:ext xmlns:c16="http://schemas.microsoft.com/office/drawing/2014/chart" uri="{C3380CC4-5D6E-409C-BE32-E72D297353CC}">
              <c16:uniqueId val="{00000005-160F-4413-B636-D57AC2B05738}"/>
            </c:ext>
          </c:extLst>
        </c:ser>
        <c:ser>
          <c:idx val="6"/>
          <c:order val="6"/>
          <c:tx>
            <c:strRef>
              <c:f>'[New Microsoft Excel Worksheet.xlsx]Sheet1'!$A$8</c:f>
              <c:strCache>
                <c:ptCount val="1"/>
                <c:pt idx="0">
                  <c:v>mitochondrial </c:v>
                </c:pt>
              </c:strCache>
            </c:strRef>
          </c:tx>
          <c:spPr>
            <a:solidFill>
              <a:schemeClr val="accent1">
                <a:lumMod val="60000"/>
              </a:schemeClr>
            </a:solidFill>
            <a:ln>
              <a:noFill/>
            </a:ln>
            <a:effectLst/>
          </c:spPr>
          <c:invertIfNegative val="0"/>
          <c:cat>
            <c:strRef>
              <c:f>'[New Microsoft Excel Worksheet.xlsx]Sheet1'!$B$1</c:f>
              <c:strCache>
                <c:ptCount val="1"/>
                <c:pt idx="0">
                  <c:v>Number of Sequences</c:v>
                </c:pt>
              </c:strCache>
            </c:strRef>
          </c:cat>
          <c:val>
            <c:numRef>
              <c:f>'[New Microsoft Excel Worksheet.xlsx]Sheet1'!$B$8</c:f>
              <c:numCache>
                <c:formatCode>General</c:formatCode>
                <c:ptCount val="1"/>
                <c:pt idx="0">
                  <c:v>510</c:v>
                </c:pt>
              </c:numCache>
            </c:numRef>
          </c:val>
          <c:extLst>
            <c:ext xmlns:c16="http://schemas.microsoft.com/office/drawing/2014/chart" uri="{C3380CC4-5D6E-409C-BE32-E72D297353CC}">
              <c16:uniqueId val="{00000006-160F-4413-B636-D57AC2B05738}"/>
            </c:ext>
          </c:extLst>
        </c:ser>
        <c:ser>
          <c:idx val="7"/>
          <c:order val="7"/>
          <c:tx>
            <c:strRef>
              <c:f>'[New Microsoft Excel Worksheet.xlsx]Sheet1'!$A$9</c:f>
              <c:strCache>
                <c:ptCount val="1"/>
                <c:pt idx="0">
                  <c:v>nuclear proteins</c:v>
                </c:pt>
              </c:strCache>
            </c:strRef>
          </c:tx>
          <c:spPr>
            <a:solidFill>
              <a:schemeClr val="accent2">
                <a:lumMod val="60000"/>
              </a:schemeClr>
            </a:solidFill>
            <a:ln>
              <a:noFill/>
            </a:ln>
            <a:effectLst/>
          </c:spPr>
          <c:invertIfNegative val="0"/>
          <c:cat>
            <c:strRef>
              <c:f>'[New Microsoft Excel Worksheet.xlsx]Sheet1'!$B$1</c:f>
              <c:strCache>
                <c:ptCount val="1"/>
                <c:pt idx="0">
                  <c:v>Number of Sequences</c:v>
                </c:pt>
              </c:strCache>
            </c:strRef>
          </c:cat>
          <c:val>
            <c:numRef>
              <c:f>'[New Microsoft Excel Worksheet.xlsx]Sheet1'!$B$9</c:f>
              <c:numCache>
                <c:formatCode>General</c:formatCode>
                <c:ptCount val="1"/>
                <c:pt idx="0">
                  <c:v>837</c:v>
                </c:pt>
              </c:numCache>
            </c:numRef>
          </c:val>
          <c:extLst>
            <c:ext xmlns:c16="http://schemas.microsoft.com/office/drawing/2014/chart" uri="{C3380CC4-5D6E-409C-BE32-E72D297353CC}">
              <c16:uniqueId val="{00000007-160F-4413-B636-D57AC2B05738}"/>
            </c:ext>
          </c:extLst>
        </c:ser>
        <c:ser>
          <c:idx val="8"/>
          <c:order val="8"/>
          <c:tx>
            <c:strRef>
              <c:f>'[New Microsoft Excel Worksheet.xlsx]Sheet1'!$A$10</c:f>
              <c:strCache>
                <c:ptCount val="1"/>
                <c:pt idx="0">
                  <c:v>peroxisomal</c:v>
                </c:pt>
              </c:strCache>
            </c:strRef>
          </c:tx>
          <c:spPr>
            <a:solidFill>
              <a:schemeClr val="accent3">
                <a:lumMod val="60000"/>
              </a:schemeClr>
            </a:solidFill>
            <a:ln>
              <a:noFill/>
            </a:ln>
            <a:effectLst/>
          </c:spPr>
          <c:invertIfNegative val="0"/>
          <c:cat>
            <c:strRef>
              <c:f>'[New Microsoft Excel Worksheet.xlsx]Sheet1'!$B$1</c:f>
              <c:strCache>
                <c:ptCount val="1"/>
                <c:pt idx="0">
                  <c:v>Number of Sequences</c:v>
                </c:pt>
              </c:strCache>
            </c:strRef>
          </c:cat>
          <c:val>
            <c:numRef>
              <c:f>'[New Microsoft Excel Worksheet.xlsx]Sheet1'!$B$10</c:f>
              <c:numCache>
                <c:formatCode>General</c:formatCode>
                <c:ptCount val="1"/>
                <c:pt idx="0">
                  <c:v>157</c:v>
                </c:pt>
              </c:numCache>
            </c:numRef>
          </c:val>
          <c:extLst>
            <c:ext xmlns:c16="http://schemas.microsoft.com/office/drawing/2014/chart" uri="{C3380CC4-5D6E-409C-BE32-E72D297353CC}">
              <c16:uniqueId val="{00000008-160F-4413-B636-D57AC2B05738}"/>
            </c:ext>
          </c:extLst>
        </c:ser>
        <c:ser>
          <c:idx val="9"/>
          <c:order val="9"/>
          <c:tx>
            <c:strRef>
              <c:f>'[New Microsoft Excel Worksheet.xlsx]Sheet1'!$A$11</c:f>
              <c:strCache>
                <c:ptCount val="1"/>
                <c:pt idx="0">
                  <c:v>plasma membrane</c:v>
                </c:pt>
              </c:strCache>
            </c:strRef>
          </c:tx>
          <c:spPr>
            <a:solidFill>
              <a:schemeClr val="accent4">
                <a:lumMod val="60000"/>
              </a:schemeClr>
            </a:solidFill>
            <a:ln>
              <a:noFill/>
            </a:ln>
            <a:effectLst/>
          </c:spPr>
          <c:invertIfNegative val="0"/>
          <c:cat>
            <c:strRef>
              <c:f>'[New Microsoft Excel Worksheet.xlsx]Sheet1'!$B$1</c:f>
              <c:strCache>
                <c:ptCount val="1"/>
                <c:pt idx="0">
                  <c:v>Number of Sequences</c:v>
                </c:pt>
              </c:strCache>
            </c:strRef>
          </c:cat>
          <c:val>
            <c:numRef>
              <c:f>'[New Microsoft Excel Worksheet.xlsx]Sheet1'!$B$11</c:f>
              <c:numCache>
                <c:formatCode>General</c:formatCode>
                <c:ptCount val="1"/>
                <c:pt idx="0">
                  <c:v>1238</c:v>
                </c:pt>
              </c:numCache>
            </c:numRef>
          </c:val>
          <c:extLst>
            <c:ext xmlns:c16="http://schemas.microsoft.com/office/drawing/2014/chart" uri="{C3380CC4-5D6E-409C-BE32-E72D297353CC}">
              <c16:uniqueId val="{00000009-160F-4413-B636-D57AC2B05738}"/>
            </c:ext>
          </c:extLst>
        </c:ser>
        <c:ser>
          <c:idx val="10"/>
          <c:order val="10"/>
          <c:tx>
            <c:strRef>
              <c:f>'[New Microsoft Excel Worksheet.xlsx]Sheet1'!$A$12</c:f>
              <c:strCache>
                <c:ptCount val="1"/>
                <c:pt idx="0">
                  <c:v>vacuolar proteins</c:v>
                </c:pt>
              </c:strCache>
            </c:strRef>
          </c:tx>
          <c:spPr>
            <a:solidFill>
              <a:schemeClr val="accent5">
                <a:lumMod val="60000"/>
              </a:schemeClr>
            </a:solidFill>
            <a:ln>
              <a:noFill/>
            </a:ln>
            <a:effectLst/>
          </c:spPr>
          <c:invertIfNegative val="0"/>
          <c:cat>
            <c:strRef>
              <c:f>'[New Microsoft Excel Worksheet.xlsx]Sheet1'!$B$1</c:f>
              <c:strCache>
                <c:ptCount val="1"/>
                <c:pt idx="0">
                  <c:v>Number of Sequences</c:v>
                </c:pt>
              </c:strCache>
            </c:strRef>
          </c:cat>
          <c:val>
            <c:numRef>
              <c:f>'[New Microsoft Excel Worksheet.xlsx]Sheet1'!$B$12</c:f>
              <c:numCache>
                <c:formatCode>General</c:formatCode>
                <c:ptCount val="1"/>
                <c:pt idx="0">
                  <c:v>63</c:v>
                </c:pt>
              </c:numCache>
            </c:numRef>
          </c:val>
          <c:extLst>
            <c:ext xmlns:c16="http://schemas.microsoft.com/office/drawing/2014/chart" uri="{C3380CC4-5D6E-409C-BE32-E72D297353CC}">
              <c16:uniqueId val="{0000000A-160F-4413-B636-D57AC2B05738}"/>
            </c:ext>
          </c:extLst>
        </c:ser>
        <c:dLbls>
          <c:showLegendKey val="0"/>
          <c:showVal val="0"/>
          <c:showCatName val="0"/>
          <c:showSerName val="0"/>
          <c:showPercent val="0"/>
          <c:showBubbleSize val="0"/>
        </c:dLbls>
        <c:gapWidth val="182"/>
        <c:axId val="992557791"/>
        <c:axId val="992560287"/>
      </c:barChart>
      <c:catAx>
        <c:axId val="99255779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992560287"/>
        <c:crosses val="autoZero"/>
        <c:auto val="1"/>
        <c:lblAlgn val="ctr"/>
        <c:lblOffset val="100"/>
        <c:noMultiLvlLbl val="0"/>
      </c:catAx>
      <c:valAx>
        <c:axId val="9925602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992557791"/>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10" Type="http://schemas.openxmlformats.org/officeDocument/2006/relationships/image" Target="../media/image38.wmf"/><Relationship Id="rId4" Type="http://schemas.openxmlformats.org/officeDocument/2006/relationships/image" Target="../media/image32.wmf"/><Relationship Id="rId9"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452761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9FD4-2920-4DD1-B000-73DB383000A5}"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12/5/2017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anose="020B0604020202020204" pitchFamily="34" charset="0"/>
                <a:cs typeface="Arial" panose="020B0604020202020204"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altLang="ko-KR"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anose="020B0604020202020204" pitchFamily="34" charset="0"/>
                <a:cs typeface="Arial" panose="020B0604020202020204"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altLang="ko-KR"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937D59-5EDB-4C39-B697-625748F703B6}"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937D59-5EDB-4C39-B697-625748F703B6}" type="datetimeFigureOut">
              <a:rPr lang="en-US" smtClean="0"/>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37D59-5EDB-4C39-B697-625748F703B6}" type="datetimeFigureOut">
              <a:rPr lang="en-US" smtClean="0"/>
              <a:t>12/5/2017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937D59-5EDB-4C39-B697-625748F703B6}" type="datetimeFigureOut">
              <a:rPr lang="en-US" smtClean="0"/>
              <a:t>12/5/2017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1" hangingPunct="1">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t>12/5/2017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0.wmf"/><Relationship Id="rId3" Type="http://schemas.openxmlformats.org/officeDocument/2006/relationships/notesSlide" Target="../notesSlides/notesSlide11.xml"/><Relationship Id="rId7" Type="http://schemas.openxmlformats.org/officeDocument/2006/relationships/image" Target="../media/image17.w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image" Target="../media/image21.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8.wmf"/><Relationship Id="rId1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3.wmf"/><Relationship Id="rId4"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4.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25.wmf"/><Relationship Id="rId10" Type="http://schemas.openxmlformats.org/officeDocument/2006/relationships/image" Target="../media/image28.png"/><Relationship Id="rId4" Type="http://schemas.openxmlformats.org/officeDocument/2006/relationships/oleObject" Target="../embeddings/oleObject10.bin"/><Relationship Id="rId9" Type="http://schemas.openxmlformats.org/officeDocument/2006/relationships/image" Target="../media/image2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33.wmf"/><Relationship Id="rId18" Type="http://schemas.openxmlformats.org/officeDocument/2006/relationships/oleObject" Target="../embeddings/oleObject20.bin"/><Relationship Id="rId3" Type="http://schemas.openxmlformats.org/officeDocument/2006/relationships/notesSlide" Target="../notesSlides/notesSlide16.xml"/><Relationship Id="rId21" Type="http://schemas.openxmlformats.org/officeDocument/2006/relationships/image" Target="../media/image37.wmf"/><Relationship Id="rId7" Type="http://schemas.openxmlformats.org/officeDocument/2006/relationships/image" Target="../media/image30.wmf"/><Relationship Id="rId12" Type="http://schemas.openxmlformats.org/officeDocument/2006/relationships/oleObject" Target="../embeddings/oleObject17.bin"/><Relationship Id="rId17"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oleObject" Target="../embeddings/oleObject19.bin"/><Relationship Id="rId20" Type="http://schemas.openxmlformats.org/officeDocument/2006/relationships/oleObject" Target="../embeddings/oleObject21.bin"/><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image" Target="../media/image32.wmf"/><Relationship Id="rId5" Type="http://schemas.openxmlformats.org/officeDocument/2006/relationships/image" Target="../media/image29.wmf"/><Relationship Id="rId15" Type="http://schemas.openxmlformats.org/officeDocument/2006/relationships/image" Target="../media/image34.wmf"/><Relationship Id="rId23" Type="http://schemas.openxmlformats.org/officeDocument/2006/relationships/image" Target="../media/image38.wmf"/><Relationship Id="rId10" Type="http://schemas.openxmlformats.org/officeDocument/2006/relationships/oleObject" Target="../embeddings/oleObject16.bin"/><Relationship Id="rId19" Type="http://schemas.openxmlformats.org/officeDocument/2006/relationships/image" Target="../media/image36.wmf"/><Relationship Id="rId4" Type="http://schemas.openxmlformats.org/officeDocument/2006/relationships/oleObject" Target="../embeddings/oleObject13.bin"/><Relationship Id="rId9" Type="http://schemas.openxmlformats.org/officeDocument/2006/relationships/image" Target="../media/image31.wmf"/><Relationship Id="rId14" Type="http://schemas.openxmlformats.org/officeDocument/2006/relationships/oleObject" Target="../embeddings/oleObject18.bin"/><Relationship Id="rId22" Type="http://schemas.openxmlformats.org/officeDocument/2006/relationships/oleObject" Target="../embeddings/oleObject22.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9.wmf"/><Relationship Id="rId4" Type="http://schemas.openxmlformats.org/officeDocument/2006/relationships/oleObject" Target="../embeddings/oleObject23.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188" y="3799304"/>
            <a:ext cx="4211958" cy="461665"/>
          </a:xfrm>
          <a:prstGeom prst="rect">
            <a:avLst/>
          </a:prstGeom>
          <a:noFill/>
        </p:spPr>
        <p:txBody>
          <a:bodyPr wrap="square">
            <a:spAutoFit/>
          </a:bodyPr>
          <a:lstStyle/>
          <a:p>
            <a:pPr fontAlgn="auto">
              <a:spcBef>
                <a:spcPts val="0"/>
              </a:spcBef>
              <a:spcAft>
                <a:spcPts val="0"/>
              </a:spcAft>
              <a:defRPr/>
            </a:pPr>
            <a:r>
              <a:rPr lang="en-US" altLang="ko-KR" sz="1200" b="1" dirty="0">
                <a:solidFill>
                  <a:schemeClr val="tx1">
                    <a:lumMod val="75000"/>
                    <a:lumOff val="25000"/>
                  </a:schemeClr>
                </a:solidFill>
                <a:latin typeface="Arial" panose="020B0604020202020204" pitchFamily="34" charset="0"/>
                <a:cs typeface="Arial" panose="020B0604020202020204" pitchFamily="34" charset="0"/>
              </a:rPr>
              <a:t>Group 7</a:t>
            </a:r>
          </a:p>
          <a:p>
            <a:pPr fontAlgn="auto">
              <a:spcBef>
                <a:spcPts val="0"/>
              </a:spcBef>
              <a:spcAft>
                <a:spcPts val="0"/>
              </a:spcAft>
              <a:defRPr/>
            </a:pPr>
            <a:r>
              <a:rPr lang="en-US" altLang="ko-KR" sz="1200" b="1" dirty="0">
                <a:solidFill>
                  <a:schemeClr val="tx1">
                    <a:lumMod val="75000"/>
                    <a:lumOff val="25000"/>
                  </a:schemeClr>
                </a:solidFill>
                <a:latin typeface="Arial" panose="020B0604020202020204" pitchFamily="34" charset="0"/>
                <a:cs typeface="Arial" panose="020B0604020202020204" pitchFamily="34" charset="0"/>
              </a:rPr>
              <a:t>Wei Meng, Yaoxiang Li, Zewei Xiong</a:t>
            </a:r>
          </a:p>
        </p:txBody>
      </p:sp>
      <p:sp>
        <p:nvSpPr>
          <p:cNvPr id="5" name="TextBox 1"/>
          <p:cNvSpPr txBox="1">
            <a:spLocks noChangeArrowheads="1"/>
          </p:cNvSpPr>
          <p:nvPr/>
        </p:nvSpPr>
        <p:spPr bwMode="auto">
          <a:xfrm>
            <a:off x="216024" y="1354976"/>
            <a:ext cx="5004048" cy="2061210"/>
          </a:xfrm>
          <a:prstGeom prst="rect">
            <a:avLst/>
          </a:prstGeom>
          <a:noFill/>
          <a:ln w="9525">
            <a:noFill/>
            <a:miter lim="800000"/>
          </a:ln>
        </p:spPr>
        <p:txBody>
          <a:bodyPr wrap="square">
            <a:spAutoFit/>
          </a:bodyPr>
          <a:lstStyle/>
          <a:p>
            <a:r>
              <a:rPr lang="en-US" altLang="ko-KR" sz="3200" b="1" dirty="0">
                <a:solidFill>
                  <a:schemeClr val="tx1">
                    <a:lumMod val="75000"/>
                    <a:lumOff val="25000"/>
                  </a:schemeClr>
                </a:solidFill>
                <a:latin typeface="Arial" panose="020B0604020202020204" pitchFamily="34" charset="0"/>
                <a:ea typeface="Malgun Gothic" panose="020B0503020000020004" pitchFamily="50" charset="-127"/>
                <a:cs typeface="Arial" panose="020B0604020202020204" pitchFamily="34" charset="0"/>
              </a:rPr>
              <a:t>An Analysis for </a:t>
            </a:r>
          </a:p>
          <a:p>
            <a:r>
              <a:rPr lang="en-US" altLang="ko-KR" sz="3200" b="1" dirty="0">
                <a:solidFill>
                  <a:schemeClr val="tx1">
                    <a:lumMod val="75000"/>
                    <a:lumOff val="25000"/>
                  </a:schemeClr>
                </a:solidFill>
                <a:latin typeface="Arial" panose="020B0604020202020204" pitchFamily="34" charset="0"/>
                <a:ea typeface="Malgun Gothic" panose="020B0503020000020004" pitchFamily="50" charset="-127"/>
                <a:cs typeface="Arial" panose="020B0604020202020204" pitchFamily="34" charset="0"/>
              </a:rPr>
              <a:t>the Prediction of </a:t>
            </a:r>
          </a:p>
          <a:p>
            <a:r>
              <a:rPr lang="en-US" altLang="ko-KR" sz="3200" b="1" dirty="0">
                <a:solidFill>
                  <a:schemeClr val="tx1">
                    <a:lumMod val="75000"/>
                    <a:lumOff val="25000"/>
                  </a:schemeClr>
                </a:solidFill>
                <a:latin typeface="Arial" panose="020B0604020202020204" pitchFamily="34" charset="0"/>
                <a:ea typeface="Malgun Gothic" panose="020B0503020000020004" pitchFamily="50" charset="-127"/>
                <a:cs typeface="Arial" panose="020B0604020202020204" pitchFamily="34" charset="0"/>
              </a:rPr>
              <a:t>Protein Subcellular </a:t>
            </a:r>
          </a:p>
          <a:p>
            <a:r>
              <a:rPr lang="en-US" altLang="ko-KR" sz="3200" b="1" dirty="0">
                <a:solidFill>
                  <a:schemeClr val="tx1">
                    <a:lumMod val="75000"/>
                    <a:lumOff val="25000"/>
                  </a:schemeClr>
                </a:solidFill>
                <a:latin typeface="Arial" panose="020B0604020202020204" pitchFamily="34" charset="0"/>
                <a:ea typeface="Malgun Gothic" panose="020B0503020000020004" pitchFamily="50" charset="-127"/>
                <a:cs typeface="Arial" panose="020B0604020202020204" pitchFamily="34" charset="0"/>
              </a:rPr>
              <a:t>Localization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pic>
        <p:nvPicPr>
          <p:cNvPr id="11266" name="Picture 2" descr="A LSTM neural netwo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6430" y="2054039"/>
            <a:ext cx="3828486" cy="143846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colah.github.io/posts/2015-08-Understanding-LSTMs/img/LSTM2-notat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4034" y="3669806"/>
            <a:ext cx="3393281" cy="6322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pic>
        <p:nvPicPr>
          <p:cNvPr id="13314" name="Picture 2" descr="http://colah.github.io/posts/2015-08-Understanding-LSTMs/img/LSTM3-focus-f.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2147" y="2353155"/>
            <a:ext cx="6261367" cy="193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47495" y="1653540"/>
            <a:ext cx="6630670" cy="583565"/>
          </a:xfrm>
          <a:prstGeom prst="rect">
            <a:avLst/>
          </a:prstGeom>
          <a:noFill/>
        </p:spPr>
        <p:txBody>
          <a:bodyPr wrap="square" rtlCol="0">
            <a:spAutoFit/>
          </a:bodyPr>
          <a:lstStyle/>
          <a:p>
            <a:pPr marL="285750" indent="-285750">
              <a:buFont typeface="Wingdings" panose="05000000000000000000" charset="0"/>
              <a:buChar char=""/>
            </a:pPr>
            <a:r>
              <a:rPr lang="en-US" sz="1600" dirty="0">
                <a:latin typeface="Arial" panose="020B0604020202020204" pitchFamily="34" charset="0"/>
              </a:rPr>
              <a:t>The first step in our LSTM is to decide what information we’re going to throw away from the cell state.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pic>
        <p:nvPicPr>
          <p:cNvPr id="14338" name="Picture 2" descr="http://colah.github.io/posts/2015-08-Understanding-LSTMs/img/LSTM3-focus-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7694" y="2625756"/>
            <a:ext cx="6261367" cy="19339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694055" y="1326515"/>
            <a:ext cx="8134350" cy="1299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algn="just" defTabSz="685800" latinLnBrk="0">
              <a:buFont typeface="Wingdings" panose="05000000000000000000" charset="0"/>
              <a:buChar char=""/>
            </a:pPr>
            <a:r>
              <a:rPr lang="en-US" altLang="en-US" sz="1600" dirty="0">
                <a:solidFill>
                  <a:srgbClr val="333333"/>
                </a:solidFill>
                <a:ea typeface="CMS"/>
              </a:rPr>
              <a:t>This step is to decide what new information we’re going to store in the cell state. This has two parts:</a:t>
            </a:r>
          </a:p>
          <a:p>
            <a:pPr marL="257175" indent="-257175" algn="just" defTabSz="685800" latinLnBrk="0">
              <a:buFontTx/>
              <a:buAutoNum type="arabicPeriod"/>
            </a:pPr>
            <a:r>
              <a:rPr lang="en-US" altLang="en-US" sz="1600" dirty="0">
                <a:solidFill>
                  <a:srgbClr val="333333"/>
                </a:solidFill>
                <a:ea typeface="CMS"/>
              </a:rPr>
              <a:t>a sigmoid layer called the “input gate layer” decides which values we’ll update</a:t>
            </a:r>
          </a:p>
          <a:p>
            <a:pPr marL="257175" indent="-257175" algn="just" defTabSz="685800" latinLnBrk="0">
              <a:buFontTx/>
              <a:buAutoNum type="arabicPeriod"/>
            </a:pPr>
            <a:r>
              <a:rPr lang="en-US" altLang="en-US" sz="1600" dirty="0">
                <a:solidFill>
                  <a:srgbClr val="333333"/>
                </a:solidFill>
                <a:ea typeface="CMS"/>
              </a:rPr>
              <a:t>a </a:t>
            </a:r>
            <a:r>
              <a:rPr lang="en-US" altLang="en-US" sz="1600" dirty="0" err="1">
                <a:solidFill>
                  <a:srgbClr val="333333"/>
                </a:solidFill>
                <a:ea typeface="CMS"/>
              </a:rPr>
              <a:t>tanh</a:t>
            </a:r>
            <a:r>
              <a:rPr lang="en-US" altLang="en-US" sz="1600" dirty="0">
                <a:solidFill>
                  <a:srgbClr val="333333"/>
                </a:solidFill>
                <a:ea typeface="CMS"/>
              </a:rPr>
              <a:t> </a:t>
            </a:r>
            <a:r>
              <a:rPr lang="en-US" altLang="zh-CN" sz="1600" dirty="0" smtClean="0">
                <a:solidFill>
                  <a:srgbClr val="333333"/>
                </a:solidFill>
                <a:ea typeface="CMS"/>
              </a:rPr>
              <a:t>function</a:t>
            </a:r>
            <a:r>
              <a:rPr lang="en-US" altLang="en-US" sz="1600" dirty="0" smtClean="0">
                <a:solidFill>
                  <a:srgbClr val="333333"/>
                </a:solidFill>
                <a:ea typeface="CMS"/>
              </a:rPr>
              <a:t> </a:t>
            </a:r>
            <a:r>
              <a:rPr lang="en-US" altLang="en-US" sz="1600" dirty="0">
                <a:solidFill>
                  <a:srgbClr val="333333"/>
                </a:solidFill>
                <a:ea typeface="CMS"/>
              </a:rPr>
              <a:t>creates a vector of new candidate values that could be added to the state. In the next step, we’ll combine these two to create an update to the state</a:t>
            </a:r>
            <a:endParaRPr lang="en-US" altLang="en-US" sz="1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pic>
        <p:nvPicPr>
          <p:cNvPr id="15362" name="Picture 2" descr="http://colah.github.io/posts/2015-08-Understanding-LSTMs/img/LSTM3-focus-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2386" y="2718063"/>
            <a:ext cx="6261367" cy="19339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flipH="1">
            <a:off x="586740" y="1036320"/>
            <a:ext cx="8423275" cy="154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algn="just" defTabSz="685800" latinLnBrk="0">
              <a:buFont typeface="Wingdings" panose="05000000000000000000" charset="0"/>
              <a:buChar char=""/>
            </a:pPr>
            <a:r>
              <a:rPr lang="en-US" altLang="en-US" sz="1600" dirty="0">
                <a:solidFill>
                  <a:srgbClr val="333333"/>
                </a:solidFill>
                <a:ea typeface="CMS"/>
              </a:rPr>
              <a:t>It’s now time to update the old cell state, </a:t>
            </a:r>
            <a:r>
              <a:rPr lang="en-US" altLang="en-US" sz="1600" dirty="0">
                <a:solidFill>
                  <a:srgbClr val="333333"/>
                </a:solidFill>
                <a:ea typeface="MathJax_Math-italic"/>
              </a:rPr>
              <a:t>C</a:t>
            </a:r>
            <a:r>
              <a:rPr lang="en-US" altLang="en-US" sz="1600" baseline="-25000" dirty="0">
                <a:solidFill>
                  <a:srgbClr val="333333"/>
                </a:solidFill>
                <a:ea typeface="MathJax_Math-italic"/>
              </a:rPr>
              <a:t>t</a:t>
            </a:r>
            <a:r>
              <a:rPr lang="en-US" altLang="en-US" sz="1600" baseline="-25000" dirty="0">
                <a:solidFill>
                  <a:srgbClr val="333333"/>
                </a:solidFill>
                <a:ea typeface="MathJax_Main"/>
              </a:rPr>
              <a:t>−1</a:t>
            </a:r>
            <a:r>
              <a:rPr lang="en-US" altLang="en-US" sz="1600" dirty="0">
                <a:solidFill>
                  <a:srgbClr val="333333"/>
                </a:solidFill>
                <a:ea typeface="CMS"/>
              </a:rPr>
              <a:t>, into the new cell state </a:t>
            </a:r>
            <a:r>
              <a:rPr lang="en-US" altLang="en-US" sz="1600" dirty="0" err="1">
                <a:solidFill>
                  <a:srgbClr val="333333"/>
                </a:solidFill>
                <a:ea typeface="MathJax_Math-italic"/>
              </a:rPr>
              <a:t>C</a:t>
            </a:r>
            <a:r>
              <a:rPr lang="en-US" altLang="en-US" sz="1600" baseline="-25000" dirty="0" err="1">
                <a:solidFill>
                  <a:srgbClr val="333333"/>
                </a:solidFill>
                <a:ea typeface="MathJax_Math-italic"/>
              </a:rPr>
              <a:t>t</a:t>
            </a:r>
            <a:r>
              <a:rPr lang="en-US" altLang="en-US" sz="1600" dirty="0" err="1">
                <a:solidFill>
                  <a:srgbClr val="333333"/>
                </a:solidFill>
                <a:ea typeface="MathJax_Math-italic"/>
              </a:rPr>
              <a:t>.</a:t>
            </a:r>
            <a:r>
              <a:rPr lang="en-US" altLang="en-US" sz="1600" dirty="0" err="1">
                <a:solidFill>
                  <a:srgbClr val="333333"/>
                </a:solidFill>
                <a:ea typeface="CMS"/>
              </a:rPr>
              <a:t>The</a:t>
            </a:r>
            <a:r>
              <a:rPr lang="en-US" altLang="en-US" sz="1600" dirty="0">
                <a:solidFill>
                  <a:srgbClr val="333333"/>
                </a:solidFill>
                <a:ea typeface="CMS"/>
              </a:rPr>
              <a:t> previous steps already decided what to do, we just need to actually do it</a:t>
            </a:r>
          </a:p>
          <a:p>
            <a:pPr marL="285750" indent="-285750" algn="just" defTabSz="685800" latinLnBrk="0">
              <a:buFont typeface="Wingdings" panose="05000000000000000000" charset="0"/>
              <a:buChar char=""/>
            </a:pPr>
            <a:endParaRPr lang="en-US" altLang="en-US" sz="1600" dirty="0"/>
          </a:p>
          <a:p>
            <a:pPr marL="285750" indent="-285750" algn="just" defTabSz="685800" latinLnBrk="0">
              <a:buFont typeface="Wingdings" panose="05000000000000000000" charset="0"/>
              <a:buChar char=""/>
            </a:pPr>
            <a:r>
              <a:rPr lang="en-US" altLang="en-US" sz="1600" dirty="0">
                <a:solidFill>
                  <a:srgbClr val="333333"/>
                </a:solidFill>
                <a:ea typeface="CMS"/>
              </a:rPr>
              <a:t>We multiply the old state by </a:t>
            </a:r>
            <a:r>
              <a:rPr lang="en-US" altLang="en-US" sz="1600" dirty="0" err="1">
                <a:solidFill>
                  <a:srgbClr val="333333"/>
                </a:solidFill>
                <a:ea typeface="MathJax_Math-italic"/>
              </a:rPr>
              <a:t>f</a:t>
            </a:r>
            <a:r>
              <a:rPr lang="en-US" altLang="en-US" sz="1600" baseline="-25000" dirty="0" err="1">
                <a:solidFill>
                  <a:srgbClr val="333333"/>
                </a:solidFill>
                <a:ea typeface="MathJax_Math-italic"/>
              </a:rPr>
              <a:t>t</a:t>
            </a:r>
            <a:r>
              <a:rPr lang="en-US" altLang="en-US" sz="1600" dirty="0">
                <a:solidFill>
                  <a:srgbClr val="333333"/>
                </a:solidFill>
                <a:ea typeface="CMS"/>
              </a:rPr>
              <a:t>, forgetting the things we decided to forget earlier. Then we add            . This is the new candidate values, scaled by how much we decided to update each state value</a:t>
            </a:r>
            <a:endParaRPr lang="en-US" altLang="en-US" sz="1600" dirty="0"/>
          </a:p>
        </p:txBody>
      </p:sp>
      <p:graphicFrame>
        <p:nvGraphicFramePr>
          <p:cNvPr id="2" name="对象 1">
            <a:hlinkClick r:id="" action="ppaction://ole?verb=0"/>
          </p:cNvPr>
          <p:cNvGraphicFramePr>
            <a:graphicFrameLocks noChangeAspect="1"/>
          </p:cNvGraphicFramePr>
          <p:nvPr/>
        </p:nvGraphicFramePr>
        <p:xfrm>
          <a:off x="1368425" y="1978025"/>
          <a:ext cx="664210" cy="355600"/>
        </p:xfrm>
        <a:graphic>
          <a:graphicData uri="http://schemas.openxmlformats.org/presentationml/2006/ole">
            <mc:AlternateContent xmlns:mc="http://schemas.openxmlformats.org/markup-compatibility/2006">
              <mc:Choice xmlns:v="urn:schemas-microsoft-com:vml" Requires="v">
                <p:oleObj spid="_x0000_s1036" r:id="rId5" imgW="342900" imgH="316865" progId="Equation.KSEE3">
                  <p:embed/>
                </p:oleObj>
              </mc:Choice>
              <mc:Fallback>
                <p:oleObj r:id="rId5" imgW="342900" imgH="316865" progId="Equation.KSEE3">
                  <p:embed/>
                  <p:pic>
                    <p:nvPicPr>
                      <p:cNvPr id="0" name="图片 1024"/>
                      <p:cNvPicPr/>
                      <p:nvPr/>
                    </p:nvPicPr>
                    <p:blipFill>
                      <a:blip r:embed="rId6"/>
                      <a:stretch>
                        <a:fillRect/>
                      </a:stretch>
                    </p:blipFill>
                    <p:spPr>
                      <a:xfrm>
                        <a:off x="1368425" y="1978025"/>
                        <a:ext cx="664210" cy="3556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pic>
        <p:nvPicPr>
          <p:cNvPr id="16386" name="Picture 2" descr="http://colah.github.io/posts/2015-08-Understanding-LSTMs/img/LSTM3-focus-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2989843"/>
            <a:ext cx="6261367" cy="19339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flipH="1">
            <a:off x="608965" y="1099820"/>
            <a:ext cx="8180705" cy="179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algn="just" defTabSz="685800" latinLnBrk="0">
              <a:buFont typeface="Wingdings" panose="05000000000000000000" charset="0"/>
              <a:buChar char=""/>
            </a:pPr>
            <a:r>
              <a:rPr lang="en-US" altLang="en-US" sz="1600" dirty="0">
                <a:solidFill>
                  <a:srgbClr val="333333"/>
                </a:solidFill>
                <a:ea typeface="CMS"/>
              </a:rPr>
              <a:t>Finally, we need to decide what we’re going to output. This output will be based on our cell state, but will be a filtered version</a:t>
            </a:r>
          </a:p>
          <a:p>
            <a:pPr marL="285750" indent="-285750" algn="just" defTabSz="685800" latinLnBrk="0">
              <a:buFont typeface="Wingdings" panose="05000000000000000000" charset="0"/>
              <a:buChar char=""/>
            </a:pPr>
            <a:endParaRPr lang="en-US" altLang="en-US" sz="1600" dirty="0">
              <a:solidFill>
                <a:srgbClr val="333333"/>
              </a:solidFill>
              <a:ea typeface="CMS"/>
            </a:endParaRPr>
          </a:p>
          <a:p>
            <a:pPr marL="285750" indent="-285750" algn="just" defTabSz="685800" latinLnBrk="0">
              <a:buFont typeface="Wingdings" panose="05000000000000000000" charset="0"/>
              <a:buChar char=""/>
            </a:pPr>
            <a:r>
              <a:rPr lang="en-US" altLang="en-US" sz="1600" dirty="0">
                <a:solidFill>
                  <a:srgbClr val="333333"/>
                </a:solidFill>
                <a:ea typeface="CMS"/>
              </a:rPr>
              <a:t>we run a sigmoid layer which decides what parts of the cell state we’re going to output</a:t>
            </a:r>
          </a:p>
          <a:p>
            <a:pPr marL="285750" indent="-285750" algn="just" defTabSz="685800" latinLnBrk="0">
              <a:buFont typeface="Wingdings" panose="05000000000000000000" charset="0"/>
              <a:buChar char=""/>
            </a:pPr>
            <a:endParaRPr lang="en-US" altLang="en-US" sz="1600" dirty="0">
              <a:solidFill>
                <a:srgbClr val="333333"/>
              </a:solidFill>
              <a:ea typeface="CMS"/>
            </a:endParaRPr>
          </a:p>
          <a:p>
            <a:pPr marL="285750" indent="-285750" algn="just" defTabSz="685800" latinLnBrk="0">
              <a:buFont typeface="Wingdings" panose="05000000000000000000" charset="0"/>
              <a:buChar char=""/>
            </a:pPr>
            <a:r>
              <a:rPr lang="en-US" altLang="en-US" sz="1600" dirty="0">
                <a:solidFill>
                  <a:srgbClr val="333333"/>
                </a:solidFill>
                <a:ea typeface="CMS"/>
              </a:rPr>
              <a:t>we put the cell state through </a:t>
            </a:r>
            <a:r>
              <a:rPr lang="en-US" altLang="en-US" sz="1600" dirty="0" err="1">
                <a:solidFill>
                  <a:srgbClr val="333333"/>
                </a:solidFill>
                <a:ea typeface="MathJax_Main"/>
              </a:rPr>
              <a:t>tanh</a:t>
            </a:r>
            <a:r>
              <a:rPr lang="en-US" altLang="en-US" sz="1600" dirty="0">
                <a:solidFill>
                  <a:srgbClr val="333333"/>
                </a:solidFill>
                <a:ea typeface="MathJax_Main"/>
              </a:rPr>
              <a:t> </a:t>
            </a:r>
            <a:r>
              <a:rPr lang="en-US" altLang="en-US" sz="1600" dirty="0">
                <a:solidFill>
                  <a:srgbClr val="333333"/>
                </a:solidFill>
                <a:ea typeface="CMS"/>
              </a:rPr>
              <a:t>and multiply it by the output of the sigmoid gate, so that we only output the parts we decided to</a:t>
            </a:r>
            <a:r>
              <a:rPr lang="en-US" altLang="en-US" sz="1600" dirty="0"/>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sp>
        <p:nvSpPr>
          <p:cNvPr id="11" name="文本框 3"/>
          <p:cNvSpPr txBox="1"/>
          <p:nvPr/>
        </p:nvSpPr>
        <p:spPr>
          <a:xfrm>
            <a:off x="1223628" y="1113588"/>
            <a:ext cx="7293769" cy="3122930"/>
          </a:xfrm>
          <a:prstGeom prst="rect">
            <a:avLst/>
          </a:prstGeom>
          <a:noFill/>
        </p:spPr>
        <p:txBody>
          <a:bodyPr wrap="square" rtlCol="0">
            <a:spAutoFit/>
          </a:bodyPr>
          <a:lstStyle/>
          <a:p>
            <a:endParaRPr lang="en-US" altLang="zh-CN" sz="2100" b="1" dirty="0">
              <a:latin typeface="Times New Roman" panose="02020603050405020304" charset="0"/>
            </a:endParaRPr>
          </a:p>
          <a:p>
            <a:pPr marL="342900" indent="-342900">
              <a:buFont typeface="Wingdings" panose="05000000000000000000" charset="0"/>
              <a:buChar char=""/>
            </a:pPr>
            <a:r>
              <a:rPr lang="en-US" altLang="zh-CN" sz="1600" dirty="0">
                <a:latin typeface="Arial" panose="020B0604020202020204" pitchFamily="34" charset="0"/>
              </a:rPr>
              <a:t>See how LSTM works</a:t>
            </a:r>
          </a:p>
          <a:p>
            <a:endParaRPr lang="en-US" altLang="zh-CN" sz="1600" dirty="0">
              <a:latin typeface="Arial" panose="020B0604020202020204" pitchFamily="34" charset="0"/>
            </a:endParaRPr>
          </a:p>
          <a:p>
            <a:pPr marL="685800" lvl="1" indent="-342900" algn="just">
              <a:lnSpc>
                <a:spcPct val="150000"/>
              </a:lnSpc>
              <a:buFont typeface="Arial" panose="020B0604020202020204" pitchFamily="34" charset="0"/>
              <a:buChar char="•"/>
            </a:pPr>
            <a:r>
              <a:rPr lang="en-US" altLang="zh-CN" sz="1600" dirty="0">
                <a:latin typeface="Arial" panose="020B0604020202020204" pitchFamily="34" charset="0"/>
              </a:rPr>
              <a:t>input gate:                  </a:t>
            </a:r>
            <a:r>
              <a:rPr lang="en-US" altLang="zh-CN" sz="1600" dirty="0">
                <a:latin typeface="Arial" panose="020B0604020202020204" pitchFamily="34" charset="0"/>
                <a:sym typeface="+mn-ea"/>
              </a:rPr>
              <a:t>         </a:t>
            </a:r>
            <a:r>
              <a:rPr lang="en-US" altLang="zh-CN" sz="1600" dirty="0">
                <a:latin typeface="Arial" panose="020B0604020202020204" pitchFamily="34" charset="0"/>
              </a:rPr>
              <a:t> </a:t>
            </a:r>
          </a:p>
          <a:p>
            <a:pPr marL="685800" lvl="1" indent="-342900" algn="just">
              <a:lnSpc>
                <a:spcPct val="150000"/>
              </a:lnSpc>
              <a:buFont typeface="Arial" panose="020B0604020202020204" pitchFamily="34" charset="0"/>
              <a:buChar char="•"/>
            </a:pPr>
            <a:r>
              <a:rPr lang="en-US" altLang="zh-CN" sz="1600" dirty="0">
                <a:latin typeface="Arial" panose="020B0604020202020204" pitchFamily="34" charset="0"/>
              </a:rPr>
              <a:t>forget gate: </a:t>
            </a:r>
          </a:p>
          <a:p>
            <a:pPr marL="685800" lvl="1" indent="-342900" algn="just">
              <a:lnSpc>
                <a:spcPct val="150000"/>
              </a:lnSpc>
              <a:buFont typeface="Arial" panose="020B0604020202020204" pitchFamily="34" charset="0"/>
              <a:buChar char="•"/>
            </a:pPr>
            <a:r>
              <a:rPr lang="en-US" altLang="zh-CN" sz="1600" dirty="0">
                <a:latin typeface="Arial" panose="020B0604020202020204" pitchFamily="34" charset="0"/>
              </a:rPr>
              <a:t>output/exposure gate:</a:t>
            </a:r>
          </a:p>
          <a:p>
            <a:pPr marL="685800" lvl="1" indent="-342900" algn="just">
              <a:lnSpc>
                <a:spcPct val="150000"/>
              </a:lnSpc>
              <a:buFont typeface="Arial" panose="020B0604020202020204" pitchFamily="34" charset="0"/>
              <a:buChar char="•"/>
            </a:pPr>
            <a:r>
              <a:rPr lang="en-US" altLang="zh-CN" sz="1600" dirty="0">
                <a:latin typeface="Arial" panose="020B0604020202020204" pitchFamily="34" charset="0"/>
              </a:rPr>
              <a:t>new memory cell: </a:t>
            </a:r>
          </a:p>
          <a:p>
            <a:pPr marL="685800" lvl="1" indent="-342900" algn="just">
              <a:lnSpc>
                <a:spcPct val="150000"/>
              </a:lnSpc>
              <a:buFont typeface="Arial" panose="020B0604020202020204" pitchFamily="34" charset="0"/>
              <a:buChar char="•"/>
            </a:pPr>
            <a:r>
              <a:rPr lang="en-US" altLang="zh-CN" sz="1600" dirty="0">
                <a:latin typeface="Arial" panose="020B0604020202020204" pitchFamily="34" charset="0"/>
              </a:rPr>
              <a:t>final memory cell:</a:t>
            </a:r>
          </a:p>
          <a:p>
            <a:pPr marL="685800" lvl="1" indent="-342900" algn="just">
              <a:lnSpc>
                <a:spcPct val="150000"/>
              </a:lnSpc>
              <a:buFont typeface="Arial" panose="020B0604020202020204" pitchFamily="34" charset="0"/>
              <a:buChar char="•"/>
            </a:pPr>
            <a:r>
              <a:rPr lang="en-US" altLang="zh-CN" sz="1600" dirty="0">
                <a:latin typeface="Arial" panose="020B0604020202020204" pitchFamily="34" charset="0"/>
              </a:rPr>
              <a:t>        </a:t>
            </a:r>
          </a:p>
        </p:txBody>
      </p:sp>
      <p:graphicFrame>
        <p:nvGraphicFramePr>
          <p:cNvPr id="12" name="对象 20">
            <a:hlinkClick r:id="" action="ppaction://ole?verb=0"/>
          </p:cNvPr>
          <p:cNvGraphicFramePr>
            <a:graphicFrameLocks noChangeAspect="1"/>
          </p:cNvGraphicFramePr>
          <p:nvPr/>
        </p:nvGraphicFramePr>
        <p:xfrm>
          <a:off x="3184525" y="2000885"/>
          <a:ext cx="2143760" cy="380365"/>
        </p:xfrm>
        <a:graphic>
          <a:graphicData uri="http://schemas.openxmlformats.org/presentationml/2006/ole">
            <mc:AlternateContent xmlns:mc="http://schemas.openxmlformats.org/markup-compatibility/2006">
              <mc:Choice xmlns:v="urn:schemas-microsoft-com:vml" Requires="v">
                <p:oleObj spid="_x0000_s2103" r:id="rId4" imgW="1435100" imgH="241300" progId="Equation.KSEE3">
                  <p:embed/>
                </p:oleObj>
              </mc:Choice>
              <mc:Fallback>
                <p:oleObj r:id="rId4" imgW="1435100" imgH="241300" progId="Equation.KSEE3">
                  <p:embed/>
                  <p:pic>
                    <p:nvPicPr>
                      <p:cNvPr id="0" name="对象 20">
                        <a:hlinkClick r:id="" action="ppaction://ole?verb=0"/>
                      </p:cNvPr>
                      <p:cNvPicPr/>
                      <p:nvPr/>
                    </p:nvPicPr>
                    <p:blipFill>
                      <a:blip r:embed="rId5"/>
                      <a:stretch>
                        <a:fillRect/>
                      </a:stretch>
                    </p:blipFill>
                    <p:spPr>
                      <a:xfrm>
                        <a:off x="3184525" y="2000885"/>
                        <a:ext cx="2143760" cy="380365"/>
                      </a:xfrm>
                      <a:prstGeom prst="rect">
                        <a:avLst/>
                      </a:prstGeom>
                    </p:spPr>
                  </p:pic>
                </p:oleObj>
              </mc:Fallback>
            </mc:AlternateContent>
          </a:graphicData>
        </a:graphic>
      </p:graphicFrame>
      <p:graphicFrame>
        <p:nvGraphicFramePr>
          <p:cNvPr id="13" name="对象 22">
            <a:hlinkClick r:id="" action="ppaction://ole?verb=0"/>
          </p:cNvPr>
          <p:cNvGraphicFramePr>
            <a:graphicFrameLocks noChangeAspect="1"/>
          </p:cNvGraphicFramePr>
          <p:nvPr/>
        </p:nvGraphicFramePr>
        <p:xfrm>
          <a:off x="3184525" y="2381250"/>
          <a:ext cx="2313940" cy="380365"/>
        </p:xfrm>
        <a:graphic>
          <a:graphicData uri="http://schemas.openxmlformats.org/presentationml/2006/ole">
            <mc:AlternateContent xmlns:mc="http://schemas.openxmlformats.org/markup-compatibility/2006">
              <mc:Choice xmlns:v="urn:schemas-microsoft-com:vml" Requires="v">
                <p:oleObj spid="_x0000_s2104" r:id="rId6" imgW="1548765" imgH="241300" progId="Equation.KSEE3">
                  <p:embed/>
                </p:oleObj>
              </mc:Choice>
              <mc:Fallback>
                <p:oleObj r:id="rId6" imgW="1548765" imgH="241300" progId="Equation.KSEE3">
                  <p:embed/>
                  <p:pic>
                    <p:nvPicPr>
                      <p:cNvPr id="0" name="对象 22">
                        <a:hlinkClick r:id="" action="ppaction://ole?verb=0"/>
                      </p:cNvPr>
                      <p:cNvPicPr/>
                      <p:nvPr/>
                    </p:nvPicPr>
                    <p:blipFill>
                      <a:blip r:embed="rId7"/>
                      <a:stretch>
                        <a:fillRect/>
                      </a:stretch>
                    </p:blipFill>
                    <p:spPr>
                      <a:xfrm>
                        <a:off x="3184525" y="2381250"/>
                        <a:ext cx="2313940" cy="380365"/>
                      </a:xfrm>
                      <a:prstGeom prst="rect">
                        <a:avLst/>
                      </a:prstGeom>
                    </p:spPr>
                  </p:pic>
                </p:oleObj>
              </mc:Fallback>
            </mc:AlternateContent>
          </a:graphicData>
        </a:graphic>
      </p:graphicFrame>
      <p:graphicFrame>
        <p:nvGraphicFramePr>
          <p:cNvPr id="14" name="对象 24">
            <a:hlinkClick r:id="" action="ppaction://ole?verb=0"/>
          </p:cNvPr>
          <p:cNvGraphicFramePr>
            <a:graphicFrameLocks noChangeAspect="1"/>
          </p:cNvGraphicFramePr>
          <p:nvPr/>
        </p:nvGraphicFramePr>
        <p:xfrm>
          <a:off x="4098925" y="2761615"/>
          <a:ext cx="2258060" cy="380365"/>
        </p:xfrm>
        <a:graphic>
          <a:graphicData uri="http://schemas.openxmlformats.org/presentationml/2006/ole">
            <mc:AlternateContent xmlns:mc="http://schemas.openxmlformats.org/markup-compatibility/2006">
              <mc:Choice xmlns:v="urn:schemas-microsoft-com:vml" Requires="v">
                <p:oleObj spid="_x0000_s2105" r:id="rId8" imgW="1511300" imgH="241300" progId="Equation.KSEE3">
                  <p:embed/>
                </p:oleObj>
              </mc:Choice>
              <mc:Fallback>
                <p:oleObj r:id="rId8" imgW="1511300" imgH="241300" progId="Equation.KSEE3">
                  <p:embed/>
                  <p:pic>
                    <p:nvPicPr>
                      <p:cNvPr id="0" name="对象 24">
                        <a:hlinkClick r:id="" action="ppaction://ole?verb=0"/>
                      </p:cNvPr>
                      <p:cNvPicPr/>
                      <p:nvPr/>
                    </p:nvPicPr>
                    <p:blipFill>
                      <a:blip r:embed="rId9"/>
                      <a:stretch>
                        <a:fillRect/>
                      </a:stretch>
                    </p:blipFill>
                    <p:spPr>
                      <a:xfrm>
                        <a:off x="4098925" y="2761615"/>
                        <a:ext cx="2258060" cy="380365"/>
                      </a:xfrm>
                      <a:prstGeom prst="rect">
                        <a:avLst/>
                      </a:prstGeom>
                    </p:spPr>
                  </p:pic>
                </p:oleObj>
              </mc:Fallback>
            </mc:AlternateContent>
          </a:graphicData>
        </a:graphic>
      </p:graphicFrame>
      <p:graphicFrame>
        <p:nvGraphicFramePr>
          <p:cNvPr id="15" name="对象 26">
            <a:hlinkClick r:id="" action="ppaction://ole?verb=0"/>
          </p:cNvPr>
          <p:cNvGraphicFramePr>
            <a:graphicFrameLocks noChangeAspect="1"/>
          </p:cNvGraphicFramePr>
          <p:nvPr/>
        </p:nvGraphicFramePr>
        <p:xfrm>
          <a:off x="3870960" y="3041015"/>
          <a:ext cx="2486025" cy="499110"/>
        </p:xfrm>
        <a:graphic>
          <a:graphicData uri="http://schemas.openxmlformats.org/presentationml/2006/ole">
            <mc:AlternateContent xmlns:mc="http://schemas.openxmlformats.org/markup-compatibility/2006">
              <mc:Choice xmlns:v="urn:schemas-microsoft-com:vml" Requires="v">
                <p:oleObj spid="_x0000_s2106" r:id="rId10" imgW="1663700" imgH="316865" progId="Equation.KSEE3">
                  <p:embed/>
                </p:oleObj>
              </mc:Choice>
              <mc:Fallback>
                <p:oleObj r:id="rId10" imgW="1663700" imgH="316865" progId="Equation.KSEE3">
                  <p:embed/>
                  <p:pic>
                    <p:nvPicPr>
                      <p:cNvPr id="0" name="对象 26">
                        <a:hlinkClick r:id="" action="ppaction://ole?verb=0"/>
                      </p:cNvPr>
                      <p:cNvPicPr/>
                      <p:nvPr/>
                    </p:nvPicPr>
                    <p:blipFill>
                      <a:blip r:embed="rId11"/>
                      <a:stretch>
                        <a:fillRect/>
                      </a:stretch>
                    </p:blipFill>
                    <p:spPr>
                      <a:xfrm>
                        <a:off x="3870960" y="3041015"/>
                        <a:ext cx="2486025" cy="499110"/>
                      </a:xfrm>
                      <a:prstGeom prst="rect">
                        <a:avLst/>
                      </a:prstGeom>
                    </p:spPr>
                  </p:pic>
                </p:oleObj>
              </mc:Fallback>
            </mc:AlternateContent>
          </a:graphicData>
        </a:graphic>
      </p:graphicFrame>
      <p:graphicFrame>
        <p:nvGraphicFramePr>
          <p:cNvPr id="16" name="对象 28">
            <a:hlinkClick r:id="" action="ppaction://ole?verb=0"/>
          </p:cNvPr>
          <p:cNvGraphicFramePr>
            <a:graphicFrameLocks noChangeAspect="1"/>
          </p:cNvGraphicFramePr>
          <p:nvPr/>
        </p:nvGraphicFramePr>
        <p:xfrm>
          <a:off x="3752215" y="3364865"/>
          <a:ext cx="1746250" cy="499110"/>
        </p:xfrm>
        <a:graphic>
          <a:graphicData uri="http://schemas.openxmlformats.org/presentationml/2006/ole">
            <mc:AlternateContent xmlns:mc="http://schemas.openxmlformats.org/markup-compatibility/2006">
              <mc:Choice xmlns:v="urn:schemas-microsoft-com:vml" Requires="v">
                <p:oleObj spid="_x0000_s2107" r:id="rId12" imgW="1168400" imgH="316865" progId="Equation.KSEE3">
                  <p:embed/>
                </p:oleObj>
              </mc:Choice>
              <mc:Fallback>
                <p:oleObj r:id="rId12" imgW="1168400" imgH="316865" progId="Equation.KSEE3">
                  <p:embed/>
                  <p:pic>
                    <p:nvPicPr>
                      <p:cNvPr id="0" name="对象 28">
                        <a:hlinkClick r:id="" action="ppaction://ole?verb=0"/>
                      </p:cNvPr>
                      <p:cNvPicPr/>
                      <p:nvPr/>
                    </p:nvPicPr>
                    <p:blipFill>
                      <a:blip r:embed="rId13"/>
                      <a:stretch>
                        <a:fillRect/>
                      </a:stretch>
                    </p:blipFill>
                    <p:spPr>
                      <a:xfrm>
                        <a:off x="3752215" y="3364865"/>
                        <a:ext cx="1746250" cy="499110"/>
                      </a:xfrm>
                      <a:prstGeom prst="rect">
                        <a:avLst/>
                      </a:prstGeom>
                    </p:spPr>
                  </p:pic>
                </p:oleObj>
              </mc:Fallback>
            </mc:AlternateContent>
          </a:graphicData>
        </a:graphic>
      </p:graphicFrame>
      <p:graphicFrame>
        <p:nvGraphicFramePr>
          <p:cNvPr id="17" name="对象 30">
            <a:hlinkClick r:id="" action="ppaction://ole?verb=0"/>
          </p:cNvPr>
          <p:cNvGraphicFramePr>
            <a:graphicFrameLocks noChangeAspect="1"/>
          </p:cNvGraphicFramePr>
          <p:nvPr/>
        </p:nvGraphicFramePr>
        <p:xfrm>
          <a:off x="1958975" y="3876040"/>
          <a:ext cx="1518285" cy="360680"/>
        </p:xfrm>
        <a:graphic>
          <a:graphicData uri="http://schemas.openxmlformats.org/presentationml/2006/ole">
            <mc:AlternateContent xmlns:mc="http://schemas.openxmlformats.org/markup-compatibility/2006">
              <mc:Choice xmlns:v="urn:schemas-microsoft-com:vml" Requires="v">
                <p:oleObj spid="_x0000_s2108" r:id="rId14" imgW="1016000" imgH="228600" progId="Equation.KSEE3">
                  <p:embed/>
                </p:oleObj>
              </mc:Choice>
              <mc:Fallback>
                <p:oleObj r:id="rId14" imgW="1016000" imgH="228600" progId="Equation.KSEE3">
                  <p:embed/>
                  <p:pic>
                    <p:nvPicPr>
                      <p:cNvPr id="0" name="对象 30">
                        <a:hlinkClick r:id="" action="ppaction://ole?verb=0"/>
                      </p:cNvPr>
                      <p:cNvPicPr/>
                      <p:nvPr/>
                    </p:nvPicPr>
                    <p:blipFill>
                      <a:blip r:embed="rId15"/>
                      <a:stretch>
                        <a:fillRect/>
                      </a:stretch>
                    </p:blipFill>
                    <p:spPr>
                      <a:xfrm>
                        <a:off x="1958975" y="3876040"/>
                        <a:ext cx="1518285" cy="360680"/>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sp>
        <p:nvSpPr>
          <p:cNvPr id="4" name="文本框 22"/>
          <p:cNvSpPr txBox="1"/>
          <p:nvPr/>
        </p:nvSpPr>
        <p:spPr>
          <a:xfrm>
            <a:off x="1061610" y="979343"/>
            <a:ext cx="4218623" cy="368300"/>
          </a:xfrm>
          <a:prstGeom prst="rect">
            <a:avLst/>
          </a:prstGeom>
          <a:noFill/>
        </p:spPr>
        <p:txBody>
          <a:bodyPr wrap="square" rtlCol="0">
            <a:spAutoFit/>
          </a:bodyPr>
          <a:lstStyle/>
          <a:p>
            <a:pPr marL="342900" indent="-342900">
              <a:buFont typeface="Wingdings" panose="05000000000000000000" charset="0"/>
              <a:buChar char=""/>
            </a:pPr>
            <a:r>
              <a:rPr lang="en-US" altLang="zh-CN">
                <a:latin typeface="Arial" panose="020B0604020202020204" pitchFamily="34" charset="0"/>
              </a:rPr>
              <a:t>The detailed internals of a LSTM</a:t>
            </a:r>
          </a:p>
        </p:txBody>
      </p:sp>
      <p:pic>
        <p:nvPicPr>
          <p:cNvPr id="5" name="图片 1" descr="微信图片_20171204162920"/>
          <p:cNvPicPr>
            <a:picLocks noChangeAspect="1"/>
          </p:cNvPicPr>
          <p:nvPr/>
        </p:nvPicPr>
        <p:blipFill>
          <a:blip r:embed="rId3"/>
          <a:stretch>
            <a:fillRect/>
          </a:stretch>
        </p:blipFill>
        <p:spPr>
          <a:xfrm>
            <a:off x="1624062" y="1458927"/>
            <a:ext cx="5901214" cy="36685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sp>
        <p:nvSpPr>
          <p:cNvPr id="5" name="文本框 3"/>
          <p:cNvSpPr txBox="1"/>
          <p:nvPr/>
        </p:nvSpPr>
        <p:spPr>
          <a:xfrm>
            <a:off x="729615" y="1383665"/>
            <a:ext cx="8222615" cy="2630170"/>
          </a:xfrm>
          <a:prstGeom prst="rect">
            <a:avLst/>
          </a:prstGeom>
          <a:noFill/>
        </p:spPr>
        <p:txBody>
          <a:bodyPr wrap="square" rtlCol="0">
            <a:spAutoFit/>
          </a:bodyPr>
          <a:lstStyle/>
          <a:p>
            <a:endParaRPr lang="en-US" altLang="zh-CN" sz="2100" b="1" dirty="0">
              <a:latin typeface="Times New Roman" panose="02020603050405020304" charset="0"/>
            </a:endParaRPr>
          </a:p>
          <a:p>
            <a:pPr marL="342900" indent="-342900">
              <a:buFont typeface="Wingdings" panose="05000000000000000000" charset="0"/>
              <a:buChar char=""/>
            </a:pPr>
            <a:r>
              <a:rPr lang="en-US" altLang="zh-CN" dirty="0">
                <a:latin typeface="Arial" panose="020B0604020202020204" pitchFamily="34" charset="0"/>
              </a:rPr>
              <a:t>Bi-directional Long Short Term Memory network (Bi-LSTM)</a:t>
            </a:r>
          </a:p>
          <a:p>
            <a:endParaRPr lang="en-US" altLang="zh-CN" dirty="0">
              <a:latin typeface="Arial" panose="020B0604020202020204" pitchFamily="34" charset="0"/>
            </a:endParaRPr>
          </a:p>
          <a:p>
            <a:pPr marL="685800" lvl="1" indent="-342900" algn="just">
              <a:buFont typeface="Arial" panose="020B0604020202020204" pitchFamily="34" charset="0"/>
              <a:buChar char="•"/>
            </a:pPr>
            <a:r>
              <a:rPr lang="en-US" altLang="zh-CN" dirty="0">
                <a:latin typeface="Arial" panose="020B0604020202020204" pitchFamily="34" charset="0"/>
              </a:rPr>
              <a:t>extend the unidirectional LSTM networks by introducing a second layer</a:t>
            </a:r>
          </a:p>
          <a:p>
            <a:pPr marL="685800" lvl="1" indent="-342900" algn="just">
              <a:buFont typeface="Arial" panose="020B0604020202020204" pitchFamily="34" charset="0"/>
              <a:buChar char="•"/>
            </a:pPr>
            <a:endParaRPr lang="en-US" altLang="zh-CN" dirty="0">
              <a:latin typeface="Arial" panose="020B0604020202020204" pitchFamily="34" charset="0"/>
            </a:endParaRPr>
          </a:p>
          <a:p>
            <a:pPr marL="685800" lvl="1" indent="-342900" algn="just">
              <a:buFont typeface="Arial" panose="020B0604020202020204" pitchFamily="34" charset="0"/>
              <a:buChar char="•"/>
            </a:pPr>
            <a:r>
              <a:rPr lang="en-US" altLang="zh-CN" dirty="0">
                <a:latin typeface="Arial" panose="020B0604020202020204" pitchFamily="34" charset="0"/>
              </a:rPr>
              <a:t>the hidden to hidden connections flow in opposite temporal order</a:t>
            </a:r>
          </a:p>
          <a:p>
            <a:pPr marL="685800" lvl="1" indent="-342900" algn="just">
              <a:buFont typeface="Arial" panose="020B0604020202020204" pitchFamily="34" charset="0"/>
              <a:buChar char="•"/>
            </a:pPr>
            <a:endParaRPr lang="en-US" altLang="zh-CN" dirty="0">
              <a:latin typeface="Arial" panose="020B0604020202020204" pitchFamily="34" charset="0"/>
            </a:endParaRPr>
          </a:p>
          <a:p>
            <a:pPr marL="685800" lvl="1" indent="-342900" algn="just">
              <a:buFont typeface="Arial" panose="020B0604020202020204" pitchFamily="34" charset="0"/>
              <a:buChar char="•"/>
            </a:pPr>
            <a:r>
              <a:rPr lang="en-US" altLang="zh-CN" dirty="0">
                <a:latin typeface="Arial" panose="020B0604020202020204" pitchFamily="34" charset="0"/>
              </a:rPr>
              <a:t>these two sub-layers compute forward and backward hidden sequences     and     respectively </a:t>
            </a:r>
            <a:r>
              <a:rPr lang="en-US" altLang="zh-CN" sz="1600" dirty="0">
                <a:latin typeface="Arial" panose="020B0604020202020204" pitchFamily="34" charset="0"/>
              </a:rPr>
              <a:t> </a:t>
            </a:r>
          </a:p>
        </p:txBody>
      </p:sp>
      <p:graphicFrame>
        <p:nvGraphicFramePr>
          <p:cNvPr id="6" name="对象 -2147482594"/>
          <p:cNvGraphicFramePr>
            <a:graphicFrameLocks noChangeAspect="1"/>
          </p:cNvGraphicFramePr>
          <p:nvPr>
            <p:extLst>
              <p:ext uri="{D42A27DB-BD31-4B8C-83A1-F6EECF244321}">
                <p14:modId xmlns:p14="http://schemas.microsoft.com/office/powerpoint/2010/main" val="1519996602"/>
              </p:ext>
            </p:extLst>
          </p:nvPr>
        </p:nvGraphicFramePr>
        <p:xfrm>
          <a:off x="8820000" y="3291750"/>
          <a:ext cx="422910" cy="382429"/>
        </p:xfrm>
        <a:graphic>
          <a:graphicData uri="http://schemas.openxmlformats.org/presentationml/2006/ole">
            <mc:AlternateContent xmlns:mc="http://schemas.openxmlformats.org/markup-compatibility/2006">
              <mc:Choice xmlns:v="urn:schemas-microsoft-com:vml" Requires="v">
                <p:oleObj spid="_x0000_s3091" r:id="rId4" imgW="139700" imgH="279400" progId="Equation.KSEE3">
                  <p:embed/>
                </p:oleObj>
              </mc:Choice>
              <mc:Fallback>
                <p:oleObj r:id="rId4" imgW="139700" imgH="279400" progId="Equation.KSEE3">
                  <p:embed/>
                  <p:pic>
                    <p:nvPicPr>
                      <p:cNvPr id="0" name="对象 -2147482594"/>
                      <p:cNvPicPr/>
                      <p:nvPr/>
                    </p:nvPicPr>
                    <p:blipFill>
                      <a:blip r:embed="rId5"/>
                      <a:stretch>
                        <a:fillRect/>
                      </a:stretch>
                    </p:blipFill>
                    <p:spPr>
                      <a:xfrm>
                        <a:off x="8820000" y="3291750"/>
                        <a:ext cx="422910" cy="382429"/>
                      </a:xfrm>
                      <a:prstGeom prst="rect">
                        <a:avLst/>
                      </a:prstGeom>
                      <a:noFill/>
                      <a:ln w="38100">
                        <a:noFill/>
                        <a:miter/>
                      </a:ln>
                    </p:spPr>
                  </p:pic>
                </p:oleObj>
              </mc:Fallback>
            </mc:AlternateContent>
          </a:graphicData>
        </a:graphic>
      </p:graphicFrame>
      <p:graphicFrame>
        <p:nvGraphicFramePr>
          <p:cNvPr id="7" name="对象 -2147482593"/>
          <p:cNvGraphicFramePr>
            <a:graphicFrameLocks noChangeAspect="1"/>
          </p:cNvGraphicFramePr>
          <p:nvPr/>
        </p:nvGraphicFramePr>
        <p:xfrm>
          <a:off x="1924293" y="3586910"/>
          <a:ext cx="235744" cy="368141"/>
        </p:xfrm>
        <a:graphic>
          <a:graphicData uri="http://schemas.openxmlformats.org/presentationml/2006/ole">
            <mc:AlternateContent xmlns:mc="http://schemas.openxmlformats.org/markup-compatibility/2006">
              <mc:Choice xmlns:v="urn:schemas-microsoft-com:vml" Requires="v">
                <p:oleObj spid="_x0000_s3092" r:id="rId6" imgW="139700" imgH="279400" progId="Equation.KSEE3">
                  <p:embed/>
                </p:oleObj>
              </mc:Choice>
              <mc:Fallback>
                <p:oleObj r:id="rId6" imgW="139700" imgH="279400" progId="Equation.KSEE3">
                  <p:embed/>
                  <p:pic>
                    <p:nvPicPr>
                      <p:cNvPr id="0" name="对象 -2147482593"/>
                      <p:cNvPicPr/>
                      <p:nvPr/>
                    </p:nvPicPr>
                    <p:blipFill>
                      <a:blip r:embed="rId7"/>
                      <a:stretch>
                        <a:fillRect/>
                      </a:stretch>
                    </p:blipFill>
                    <p:spPr>
                      <a:xfrm>
                        <a:off x="1924293" y="3586910"/>
                        <a:ext cx="235744" cy="368141"/>
                      </a:xfrm>
                      <a:prstGeom prst="rect">
                        <a:avLst/>
                      </a:prstGeom>
                      <a:noFill/>
                      <a:ln w="38100">
                        <a:noFill/>
                        <a:miter/>
                      </a:ln>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sp>
        <p:nvSpPr>
          <p:cNvPr id="4" name="文本框 22"/>
          <p:cNvSpPr txBox="1"/>
          <p:nvPr/>
        </p:nvSpPr>
        <p:spPr>
          <a:xfrm>
            <a:off x="1007604" y="884466"/>
            <a:ext cx="4218623" cy="368300"/>
          </a:xfrm>
          <a:prstGeom prst="rect">
            <a:avLst/>
          </a:prstGeom>
          <a:noFill/>
        </p:spPr>
        <p:txBody>
          <a:bodyPr wrap="square" rtlCol="0">
            <a:spAutoFit/>
          </a:bodyPr>
          <a:lstStyle/>
          <a:p>
            <a:pPr marL="342900" indent="-342900">
              <a:buFont typeface="Wingdings" panose="05000000000000000000" charset="0"/>
              <a:buChar char=""/>
            </a:pPr>
            <a:r>
              <a:rPr lang="en-US" altLang="zh-CN">
                <a:latin typeface="Arial" panose="020B0604020202020204" pitchFamily="34" charset="0"/>
              </a:rPr>
              <a:t>Architecture of a Bi-LSTM</a:t>
            </a:r>
          </a:p>
        </p:txBody>
      </p:sp>
      <p:sp>
        <p:nvSpPr>
          <p:cNvPr id="5" name="文本框 3"/>
          <p:cNvSpPr txBox="1"/>
          <p:nvPr/>
        </p:nvSpPr>
        <p:spPr>
          <a:xfrm>
            <a:off x="5392438" y="1766957"/>
            <a:ext cx="3120390" cy="415498"/>
          </a:xfrm>
          <a:prstGeom prst="rect">
            <a:avLst/>
          </a:prstGeom>
          <a:noFill/>
        </p:spPr>
        <p:txBody>
          <a:bodyPr wrap="square" rtlCol="0">
            <a:spAutoFit/>
          </a:bodyPr>
          <a:lstStyle/>
          <a:p>
            <a:r>
              <a:rPr lang="en-US" altLang="zh-CN" sz="2100">
                <a:latin typeface="Times New Roman" panose="02020603050405020304" charset="0"/>
              </a:rPr>
              <a:t>- </a:t>
            </a:r>
          </a:p>
        </p:txBody>
      </p:sp>
      <p:graphicFrame>
        <p:nvGraphicFramePr>
          <p:cNvPr id="6" name="对象 -2147482592"/>
          <p:cNvGraphicFramePr>
            <a:graphicFrameLocks noChangeAspect="1"/>
          </p:cNvGraphicFramePr>
          <p:nvPr/>
        </p:nvGraphicFramePr>
        <p:xfrm>
          <a:off x="5638659" y="1766481"/>
          <a:ext cx="3027998" cy="485775"/>
        </p:xfrm>
        <a:graphic>
          <a:graphicData uri="http://schemas.openxmlformats.org/presentationml/2006/ole">
            <mc:AlternateContent xmlns:mc="http://schemas.openxmlformats.org/markup-compatibility/2006">
              <mc:Choice xmlns:v="urn:schemas-microsoft-com:vml" Requires="v">
                <p:oleObj spid="_x0000_s4124" r:id="rId4" imgW="2209800" imgH="381000" progId="Equation.KSEE3">
                  <p:embed/>
                </p:oleObj>
              </mc:Choice>
              <mc:Fallback>
                <p:oleObj r:id="rId4" imgW="2209800" imgH="381000" progId="Equation.KSEE3">
                  <p:embed/>
                  <p:pic>
                    <p:nvPicPr>
                      <p:cNvPr id="0" name="对象 -2147482592"/>
                      <p:cNvPicPr/>
                      <p:nvPr/>
                    </p:nvPicPr>
                    <p:blipFill>
                      <a:blip r:embed="rId5"/>
                      <a:stretch>
                        <a:fillRect/>
                      </a:stretch>
                    </p:blipFill>
                    <p:spPr>
                      <a:xfrm>
                        <a:off x="5638659" y="1766481"/>
                        <a:ext cx="3027998" cy="485775"/>
                      </a:xfrm>
                      <a:prstGeom prst="rect">
                        <a:avLst/>
                      </a:prstGeom>
                      <a:noFill/>
                      <a:ln w="38100">
                        <a:noFill/>
                        <a:miter/>
                      </a:ln>
                    </p:spPr>
                  </p:pic>
                </p:oleObj>
              </mc:Fallback>
            </mc:AlternateContent>
          </a:graphicData>
        </a:graphic>
      </p:graphicFrame>
      <p:sp>
        <p:nvSpPr>
          <p:cNvPr id="7" name="文本框 4"/>
          <p:cNvSpPr txBox="1"/>
          <p:nvPr/>
        </p:nvSpPr>
        <p:spPr>
          <a:xfrm>
            <a:off x="5424823" y="2481332"/>
            <a:ext cx="3120390" cy="415498"/>
          </a:xfrm>
          <a:prstGeom prst="rect">
            <a:avLst/>
          </a:prstGeom>
          <a:noFill/>
        </p:spPr>
        <p:txBody>
          <a:bodyPr wrap="square" rtlCol="0">
            <a:spAutoFit/>
          </a:bodyPr>
          <a:lstStyle/>
          <a:p>
            <a:r>
              <a:rPr lang="en-US" altLang="zh-CN" sz="2100">
                <a:latin typeface="Times New Roman" panose="02020603050405020304" charset="0"/>
              </a:rPr>
              <a:t>- </a:t>
            </a:r>
          </a:p>
        </p:txBody>
      </p:sp>
      <p:graphicFrame>
        <p:nvGraphicFramePr>
          <p:cNvPr id="8" name="对象 -2147482591"/>
          <p:cNvGraphicFramePr>
            <a:graphicFrameLocks noChangeAspect="1"/>
          </p:cNvGraphicFramePr>
          <p:nvPr/>
        </p:nvGraphicFramePr>
        <p:xfrm>
          <a:off x="5666758" y="2482285"/>
          <a:ext cx="2999899" cy="443389"/>
        </p:xfrm>
        <a:graphic>
          <a:graphicData uri="http://schemas.openxmlformats.org/presentationml/2006/ole">
            <mc:AlternateContent xmlns:mc="http://schemas.openxmlformats.org/markup-compatibility/2006">
              <mc:Choice xmlns:v="urn:schemas-microsoft-com:vml" Requires="v">
                <p:oleObj spid="_x0000_s4125" r:id="rId6" imgW="2209800" imgH="381000" progId="Equation.KSEE3">
                  <p:embed/>
                </p:oleObj>
              </mc:Choice>
              <mc:Fallback>
                <p:oleObj r:id="rId6" imgW="2209800" imgH="381000" progId="Equation.KSEE3">
                  <p:embed/>
                  <p:pic>
                    <p:nvPicPr>
                      <p:cNvPr id="0" name="对象 -2147482591"/>
                      <p:cNvPicPr/>
                      <p:nvPr/>
                    </p:nvPicPr>
                    <p:blipFill>
                      <a:blip r:embed="rId7"/>
                      <a:stretch>
                        <a:fillRect/>
                      </a:stretch>
                    </p:blipFill>
                    <p:spPr>
                      <a:xfrm>
                        <a:off x="5666758" y="2482285"/>
                        <a:ext cx="2999899" cy="443389"/>
                      </a:xfrm>
                      <a:prstGeom prst="rect">
                        <a:avLst/>
                      </a:prstGeom>
                      <a:noFill/>
                      <a:ln w="38100">
                        <a:noFill/>
                        <a:miter/>
                      </a:ln>
                    </p:spPr>
                  </p:pic>
                </p:oleObj>
              </mc:Fallback>
            </mc:AlternateContent>
          </a:graphicData>
        </a:graphic>
      </p:graphicFrame>
      <p:sp>
        <p:nvSpPr>
          <p:cNvPr id="9" name="文本框 8"/>
          <p:cNvSpPr txBox="1"/>
          <p:nvPr/>
        </p:nvSpPr>
        <p:spPr>
          <a:xfrm>
            <a:off x="5455303" y="3209995"/>
            <a:ext cx="3120390" cy="415498"/>
          </a:xfrm>
          <a:prstGeom prst="rect">
            <a:avLst/>
          </a:prstGeom>
          <a:noFill/>
        </p:spPr>
        <p:txBody>
          <a:bodyPr wrap="square" rtlCol="0">
            <a:spAutoFit/>
          </a:bodyPr>
          <a:lstStyle/>
          <a:p>
            <a:r>
              <a:rPr lang="en-US" altLang="zh-CN" sz="2100">
                <a:latin typeface="Times New Roman" panose="02020603050405020304" charset="0"/>
              </a:rPr>
              <a:t>- </a:t>
            </a:r>
          </a:p>
        </p:txBody>
      </p:sp>
      <p:graphicFrame>
        <p:nvGraphicFramePr>
          <p:cNvPr id="10" name="对象 -2147482590"/>
          <p:cNvGraphicFramePr>
            <a:graphicFrameLocks noChangeAspect="1"/>
          </p:cNvGraphicFramePr>
          <p:nvPr/>
        </p:nvGraphicFramePr>
        <p:xfrm>
          <a:off x="5657709" y="3164751"/>
          <a:ext cx="2081689" cy="515779"/>
        </p:xfrm>
        <a:graphic>
          <a:graphicData uri="http://schemas.openxmlformats.org/presentationml/2006/ole">
            <mc:AlternateContent xmlns:mc="http://schemas.openxmlformats.org/markup-compatibility/2006">
              <mc:Choice xmlns:v="urn:schemas-microsoft-com:vml" Requires="v">
                <p:oleObj spid="_x0000_s4126" r:id="rId8" imgW="1714500" imgH="405765" progId="Equation.KSEE3">
                  <p:embed/>
                </p:oleObj>
              </mc:Choice>
              <mc:Fallback>
                <p:oleObj r:id="rId8" imgW="1714500" imgH="405765" progId="Equation.KSEE3">
                  <p:embed/>
                  <p:pic>
                    <p:nvPicPr>
                      <p:cNvPr id="0" name="对象 -2147482590"/>
                      <p:cNvPicPr/>
                      <p:nvPr/>
                    </p:nvPicPr>
                    <p:blipFill>
                      <a:blip r:embed="rId9"/>
                      <a:stretch>
                        <a:fillRect/>
                      </a:stretch>
                    </p:blipFill>
                    <p:spPr>
                      <a:xfrm>
                        <a:off x="5657709" y="3164751"/>
                        <a:ext cx="2081689" cy="515779"/>
                      </a:xfrm>
                      <a:prstGeom prst="rect">
                        <a:avLst/>
                      </a:prstGeom>
                      <a:noFill/>
                      <a:ln w="38100">
                        <a:noFill/>
                        <a:miter/>
                      </a:ln>
                    </p:spPr>
                  </p:pic>
                </p:oleObj>
              </mc:Fallback>
            </mc:AlternateContent>
          </a:graphicData>
        </a:graphic>
      </p:graphicFrame>
      <p:pic>
        <p:nvPicPr>
          <p:cNvPr id="11" name="图片 10" descr="微信图片_20171204162931"/>
          <p:cNvPicPr>
            <a:picLocks noChangeAspect="1"/>
          </p:cNvPicPr>
          <p:nvPr/>
        </p:nvPicPr>
        <p:blipFill>
          <a:blip r:embed="rId10"/>
          <a:stretch>
            <a:fillRect/>
          </a:stretch>
        </p:blipFill>
        <p:spPr>
          <a:xfrm>
            <a:off x="1007604" y="1408341"/>
            <a:ext cx="4447699" cy="35356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sp>
        <p:nvSpPr>
          <p:cNvPr id="7" name="文本框 3"/>
          <p:cNvSpPr txBox="1"/>
          <p:nvPr/>
        </p:nvSpPr>
        <p:spPr>
          <a:xfrm>
            <a:off x="350520" y="1231900"/>
            <a:ext cx="8443595" cy="2630170"/>
          </a:xfrm>
          <a:prstGeom prst="rect">
            <a:avLst/>
          </a:prstGeom>
          <a:noFill/>
        </p:spPr>
        <p:txBody>
          <a:bodyPr wrap="square" rtlCol="0">
            <a:spAutoFit/>
          </a:bodyPr>
          <a:lstStyle/>
          <a:p>
            <a:endParaRPr lang="en-US" altLang="zh-CN" sz="2100" b="1" dirty="0">
              <a:latin typeface="Times New Roman" panose="02020603050405020304" charset="0"/>
            </a:endParaRPr>
          </a:p>
          <a:p>
            <a:pPr marL="342900" indent="-342900">
              <a:buFont typeface="Wingdings" panose="05000000000000000000" charset="0"/>
              <a:buChar char=""/>
            </a:pPr>
            <a:r>
              <a:rPr lang="en-US" altLang="zh-CN" dirty="0">
                <a:latin typeface="Arial" panose="020B0604020202020204" pitchFamily="34" charset="0"/>
              </a:rPr>
              <a:t>Gated recurrent units (GRU)</a:t>
            </a:r>
          </a:p>
          <a:p>
            <a:endParaRPr lang="en-US" altLang="zh-CN" dirty="0">
              <a:latin typeface="Arial" panose="020B0604020202020204" pitchFamily="34" charset="0"/>
            </a:endParaRPr>
          </a:p>
          <a:p>
            <a:pPr marL="685800" lvl="1" indent="-342900" algn="just">
              <a:buFont typeface="Arial" panose="020B0604020202020204" pitchFamily="34" charset="0"/>
              <a:buChar char="•"/>
            </a:pPr>
            <a:r>
              <a:rPr lang="en-US" altLang="zh-CN" dirty="0">
                <a:latin typeface="Arial" panose="020B0604020202020204" pitchFamily="34" charset="0"/>
              </a:rPr>
              <a:t>although RNNs (Recurrent Neural Network) can theoretically capture long-term dependencies, they are very hard to actually train to do this</a:t>
            </a:r>
          </a:p>
          <a:p>
            <a:pPr lvl="1" algn="just"/>
            <a:endParaRPr lang="en-US" altLang="zh-CN" dirty="0">
              <a:latin typeface="Arial" panose="020B0604020202020204" pitchFamily="34" charset="0"/>
            </a:endParaRPr>
          </a:p>
          <a:p>
            <a:pPr marL="685800" lvl="1" indent="-342900" algn="just">
              <a:buFont typeface="Arial" panose="020B0604020202020204" pitchFamily="34" charset="0"/>
              <a:buChar char="•"/>
            </a:pPr>
            <a:r>
              <a:rPr lang="en-US" altLang="zh-CN" dirty="0">
                <a:latin typeface="Arial" panose="020B0604020202020204" pitchFamily="34" charset="0"/>
              </a:rPr>
              <a:t>GRU are designed in a manner to have more persistent memory</a:t>
            </a:r>
          </a:p>
          <a:p>
            <a:pPr lvl="1" algn="just"/>
            <a:endParaRPr lang="en-US" altLang="zh-CN" dirty="0">
              <a:latin typeface="Arial" panose="020B0604020202020204" pitchFamily="34" charset="0"/>
            </a:endParaRPr>
          </a:p>
          <a:p>
            <a:pPr marL="685800" lvl="1" indent="-342900" algn="just">
              <a:buFont typeface="Arial" panose="020B0604020202020204" pitchFamily="34" charset="0"/>
              <a:buChar char="•"/>
            </a:pPr>
            <a:r>
              <a:rPr lang="en-US" altLang="zh-CN" dirty="0">
                <a:latin typeface="Arial" panose="020B0604020202020204" pitchFamily="34" charset="0"/>
              </a:rPr>
              <a:t>make it easier for RNN to capture long-term dependencies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ko-KR" b="1" dirty="0"/>
              <a:t>Background</a:t>
            </a:r>
            <a:endParaRPr lang="en-US" b="1" dirty="0">
              <a:latin typeface="Arial" panose="020B0604020202020204" pitchFamily="34" charset="0"/>
              <a:cs typeface="Arial" panose="020B0604020202020204" pitchFamily="34" charset="0"/>
            </a:endParaRPr>
          </a:p>
        </p:txBody>
      </p:sp>
      <p:sp>
        <p:nvSpPr>
          <p:cNvPr id="5" name="Content Placeholder 4"/>
          <p:cNvSpPr>
            <a:spLocks noGrp="1"/>
          </p:cNvSpPr>
          <p:nvPr>
            <p:ph idx="10"/>
          </p:nvPr>
        </p:nvSpPr>
        <p:spPr>
          <a:xfrm>
            <a:off x="405880" y="1808261"/>
            <a:ext cx="8630616" cy="2995737"/>
          </a:xfrm>
        </p:spPr>
        <p:txBody>
          <a:bodyPr/>
          <a:lstStyle/>
          <a:p>
            <a:pPr marL="285750" indent="-285750">
              <a:buFont typeface="Wingdings" panose="05000000000000000000" charset="0"/>
              <a:buChar char=""/>
            </a:pPr>
            <a:r>
              <a:rPr lang="en-US" altLang="ko-KR" sz="1800" dirty="0"/>
              <a:t>As a result of large-scale genome sequencing efforts in recent years, protein data has accumulated in public data banks at an increasing rate. Subcellular localization is a key functional attribute of a protein</a:t>
            </a:r>
          </a:p>
          <a:p>
            <a:pPr marL="285750" indent="-285750">
              <a:buFont typeface="Wingdings" panose="05000000000000000000" charset="0"/>
              <a:buChar char=""/>
            </a:pPr>
            <a:endParaRPr lang="en-US" altLang="ko-KR" sz="1600" dirty="0"/>
          </a:p>
          <a:p>
            <a:pPr marL="285750" indent="-285750">
              <a:buFont typeface="Wingdings" panose="05000000000000000000" charset="0"/>
              <a:buChar char=""/>
            </a:pPr>
            <a:r>
              <a:rPr lang="en-US" altLang="ko-KR" sz="1800" dirty="0"/>
              <a:t>Knowledge of the subcellular localization of a protein can significantly improve the target identification during the drug discovery process</a:t>
            </a:r>
          </a:p>
          <a:p>
            <a:pPr marL="285750" indent="-285750">
              <a:buFont typeface="Wingdings" panose="05000000000000000000" charset="0"/>
              <a:buChar char=""/>
            </a:pPr>
            <a:endParaRPr lang="en-US" altLang="ko-KR" sz="1600" dirty="0">
              <a:latin typeface="Arial" panose="020B0604020202020204" pitchFamily="34" charset="0"/>
              <a:cs typeface="Arial" panose="020B0604020202020204" pitchFamily="34" charset="0"/>
            </a:endParaRPr>
          </a:p>
          <a:p>
            <a:pPr marL="285750" indent="-285750">
              <a:buFont typeface="Wingdings" panose="05000000000000000000" charset="0"/>
              <a:buChar char=""/>
            </a:pPr>
            <a:r>
              <a:rPr lang="en-US" altLang="ko-KR" sz="1800" dirty="0"/>
              <a:t>Usually considered as a multi-label classification problem</a:t>
            </a:r>
            <a:endParaRPr lang="en-US" altLang="ko-KR" sz="1800"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 </a:t>
            </a:r>
            <a:r>
              <a:rPr lang="en-US" altLang="ko-KR" dirty="0"/>
              <a:t>Introduction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sp>
        <p:nvSpPr>
          <p:cNvPr id="29" name="文本框 3"/>
          <p:cNvSpPr txBox="1"/>
          <p:nvPr/>
        </p:nvSpPr>
        <p:spPr>
          <a:xfrm>
            <a:off x="629285" y="904240"/>
            <a:ext cx="7583805" cy="4015105"/>
          </a:xfrm>
          <a:prstGeom prst="rect">
            <a:avLst/>
          </a:prstGeom>
          <a:noFill/>
        </p:spPr>
        <p:txBody>
          <a:bodyPr wrap="square" rtlCol="0">
            <a:spAutoFit/>
          </a:bodyPr>
          <a:lstStyle/>
          <a:p>
            <a:endParaRPr lang="en-US" altLang="zh-CN" sz="2100" b="1" dirty="0">
              <a:latin typeface="Times New Roman" panose="02020603050405020304" charset="0"/>
            </a:endParaRPr>
          </a:p>
          <a:p>
            <a:pPr marL="342900" indent="-342900">
              <a:buFont typeface="Wingdings" panose="05000000000000000000" charset="0"/>
              <a:buChar char=""/>
            </a:pPr>
            <a:r>
              <a:rPr lang="en-US" altLang="zh-CN" dirty="0">
                <a:latin typeface="Arial" panose="020B0604020202020204" pitchFamily="34" charset="0"/>
              </a:rPr>
              <a:t>See how GRU works</a:t>
            </a:r>
          </a:p>
          <a:p>
            <a:endParaRPr lang="en-US" altLang="zh-CN" dirty="0">
              <a:latin typeface="Arial" panose="020B0604020202020204" pitchFamily="34" charset="0"/>
            </a:endParaRPr>
          </a:p>
          <a:p>
            <a:pPr marL="685800" lvl="1" indent="-342900" algn="just">
              <a:buFont typeface="Arial" panose="020B0604020202020204" pitchFamily="34" charset="0"/>
              <a:buChar char="•"/>
            </a:pPr>
            <a:r>
              <a:rPr lang="en-US" altLang="zh-CN" dirty="0">
                <a:latin typeface="Arial" panose="020B0604020202020204" pitchFamily="34" charset="0"/>
              </a:rPr>
              <a:t>                               : the relationship to compute the hidden layer output features at each time-step t</a:t>
            </a:r>
          </a:p>
          <a:p>
            <a:pPr marL="685800" lvl="1" indent="-342900" algn="just">
              <a:buFont typeface="Arial" panose="020B0604020202020204" pitchFamily="34" charset="0"/>
              <a:buChar char="•"/>
            </a:pPr>
            <a:r>
              <a:rPr lang="en-US" altLang="zh-CN" dirty="0">
                <a:latin typeface="Arial" panose="020B0604020202020204" pitchFamily="34" charset="0"/>
              </a:rPr>
              <a:t>                           : the word vectors corresponding to a corpus with T words</a:t>
            </a:r>
          </a:p>
          <a:p>
            <a:pPr lvl="1" algn="just"/>
            <a:r>
              <a:rPr lang="en-US" altLang="zh-CN" dirty="0">
                <a:latin typeface="Arial" panose="020B0604020202020204" pitchFamily="34" charset="0"/>
                <a:sym typeface="+mn-ea"/>
              </a:rPr>
              <a:t>           -            : input word vector at time t      </a:t>
            </a:r>
            <a:endParaRPr lang="en-US" altLang="zh-CN" dirty="0">
              <a:latin typeface="Arial" panose="020B0604020202020204" pitchFamily="34" charset="0"/>
            </a:endParaRPr>
          </a:p>
          <a:p>
            <a:pPr marL="685800" lvl="1" indent="-342900" algn="just">
              <a:buFont typeface="Arial" panose="020B0604020202020204" pitchFamily="34" charset="0"/>
              <a:buChar char="•"/>
            </a:pPr>
            <a:r>
              <a:rPr lang="en-US" altLang="zh-CN" dirty="0">
                <a:latin typeface="Arial" panose="020B0604020202020204" pitchFamily="34" charset="0"/>
              </a:rPr>
              <a:t>GRU uses       and    to generate the next hidden state </a:t>
            </a:r>
          </a:p>
          <a:p>
            <a:pPr lvl="3" algn="just"/>
            <a:r>
              <a:rPr lang="en-US" altLang="zh-CN" dirty="0">
                <a:latin typeface="Arial" panose="020B0604020202020204" pitchFamily="34" charset="0"/>
              </a:rPr>
              <a:t> </a:t>
            </a:r>
          </a:p>
          <a:p>
            <a:pPr lvl="3" algn="just"/>
            <a:r>
              <a:rPr lang="en-US" altLang="zh-CN" dirty="0">
                <a:latin typeface="Arial" panose="020B0604020202020204" pitchFamily="34" charset="0"/>
              </a:rPr>
              <a:t> - update gate:</a:t>
            </a:r>
          </a:p>
          <a:p>
            <a:pPr lvl="3" algn="just"/>
            <a:r>
              <a:rPr lang="en-US" altLang="zh-CN" dirty="0">
                <a:latin typeface="Arial" panose="020B0604020202020204" pitchFamily="34" charset="0"/>
              </a:rPr>
              <a:t> - reset gate: </a:t>
            </a:r>
          </a:p>
          <a:p>
            <a:pPr lvl="3" algn="just"/>
            <a:r>
              <a:rPr lang="en-US" altLang="zh-CN" dirty="0">
                <a:latin typeface="Arial" panose="020B0604020202020204" pitchFamily="34" charset="0"/>
              </a:rPr>
              <a:t> - new memory:</a:t>
            </a:r>
          </a:p>
          <a:p>
            <a:pPr lvl="3" algn="just"/>
            <a:r>
              <a:rPr lang="en-US" altLang="zh-CN" dirty="0">
                <a:latin typeface="Arial" panose="020B0604020202020204" pitchFamily="34" charset="0"/>
              </a:rPr>
              <a:t> - hidden state:                   </a:t>
            </a:r>
          </a:p>
        </p:txBody>
      </p:sp>
      <p:graphicFrame>
        <p:nvGraphicFramePr>
          <p:cNvPr id="30" name="对象 1">
            <a:hlinkClick r:id="" action="ppaction://ole?verb=0"/>
          </p:cNvPr>
          <p:cNvGraphicFramePr>
            <a:graphicFrameLocks noChangeAspect="1"/>
          </p:cNvGraphicFramePr>
          <p:nvPr/>
        </p:nvGraphicFramePr>
        <p:xfrm>
          <a:off x="1354415" y="1791047"/>
          <a:ext cx="1979771" cy="311944"/>
        </p:xfrm>
        <a:graphic>
          <a:graphicData uri="http://schemas.openxmlformats.org/presentationml/2006/ole">
            <mc:AlternateContent xmlns:mc="http://schemas.openxmlformats.org/markup-compatibility/2006">
              <mc:Choice xmlns:v="urn:schemas-microsoft-com:vml" Requires="v">
                <p:oleObj spid="_x0000_s5211" r:id="rId4" imgW="1612900" imgH="241300" progId="Equation.KSEE3">
                  <p:embed/>
                </p:oleObj>
              </mc:Choice>
              <mc:Fallback>
                <p:oleObj r:id="rId4" imgW="1612900" imgH="241300" progId="Equation.KSEE3">
                  <p:embed/>
                  <p:pic>
                    <p:nvPicPr>
                      <p:cNvPr id="0" name="对象 1">
                        <a:hlinkClick r:id="" action="ppaction://ole?verb=0"/>
                      </p:cNvPr>
                      <p:cNvPicPr/>
                      <p:nvPr/>
                    </p:nvPicPr>
                    <p:blipFill>
                      <a:blip r:embed="rId5"/>
                      <a:stretch>
                        <a:fillRect/>
                      </a:stretch>
                    </p:blipFill>
                    <p:spPr>
                      <a:xfrm>
                        <a:off x="1354415" y="1791047"/>
                        <a:ext cx="1979771" cy="311944"/>
                      </a:xfrm>
                      <a:prstGeom prst="rect">
                        <a:avLst/>
                      </a:prstGeom>
                    </p:spPr>
                  </p:pic>
                </p:oleObj>
              </mc:Fallback>
            </mc:AlternateContent>
          </a:graphicData>
        </a:graphic>
      </p:graphicFrame>
      <p:graphicFrame>
        <p:nvGraphicFramePr>
          <p:cNvPr id="31" name="对象 2">
            <a:hlinkClick r:id="" action="ppaction://ole?verb=0"/>
          </p:cNvPr>
          <p:cNvGraphicFramePr>
            <a:graphicFrameLocks noChangeAspect="1"/>
          </p:cNvGraphicFramePr>
          <p:nvPr/>
        </p:nvGraphicFramePr>
        <p:xfrm>
          <a:off x="1425932" y="2343814"/>
          <a:ext cx="1652588" cy="311944"/>
        </p:xfrm>
        <a:graphic>
          <a:graphicData uri="http://schemas.openxmlformats.org/presentationml/2006/ole">
            <mc:AlternateContent xmlns:mc="http://schemas.openxmlformats.org/markup-compatibility/2006">
              <mc:Choice xmlns:v="urn:schemas-microsoft-com:vml" Requires="v">
                <p:oleObj spid="_x0000_s5212" r:id="rId6" imgW="1346200" imgH="241300" progId="Equation.KSEE3">
                  <p:embed/>
                </p:oleObj>
              </mc:Choice>
              <mc:Fallback>
                <p:oleObj r:id="rId6" imgW="1346200" imgH="241300" progId="Equation.KSEE3">
                  <p:embed/>
                  <p:pic>
                    <p:nvPicPr>
                      <p:cNvPr id="0" name="对象 2">
                        <a:hlinkClick r:id="" action="ppaction://ole?verb=0"/>
                      </p:cNvPr>
                      <p:cNvPicPr/>
                      <p:nvPr/>
                    </p:nvPicPr>
                    <p:blipFill>
                      <a:blip r:embed="rId7"/>
                      <a:stretch>
                        <a:fillRect/>
                      </a:stretch>
                    </p:blipFill>
                    <p:spPr>
                      <a:xfrm>
                        <a:off x="1425932" y="2343814"/>
                        <a:ext cx="1652588" cy="311944"/>
                      </a:xfrm>
                      <a:prstGeom prst="rect">
                        <a:avLst/>
                      </a:prstGeom>
                    </p:spPr>
                  </p:pic>
                </p:oleObj>
              </mc:Fallback>
            </mc:AlternateContent>
          </a:graphicData>
        </a:graphic>
      </p:graphicFrame>
      <p:graphicFrame>
        <p:nvGraphicFramePr>
          <p:cNvPr id="32" name="对象 5">
            <a:hlinkClick r:id="" action="ppaction://ole?verb=0"/>
          </p:cNvPr>
          <p:cNvGraphicFramePr>
            <a:graphicFrameLocks noChangeAspect="1"/>
          </p:cNvGraphicFramePr>
          <p:nvPr/>
        </p:nvGraphicFramePr>
        <p:xfrm>
          <a:off x="2047875" y="2922905"/>
          <a:ext cx="659765" cy="311785"/>
        </p:xfrm>
        <a:graphic>
          <a:graphicData uri="http://schemas.openxmlformats.org/presentationml/2006/ole">
            <mc:AlternateContent xmlns:mc="http://schemas.openxmlformats.org/markup-compatibility/2006">
              <mc:Choice xmlns:v="urn:schemas-microsoft-com:vml" Requires="v">
                <p:oleObj spid="_x0000_s5213" name="Equation" r:id="rId8" imgW="482600" imgH="241300" progId="Equation.DSMT4">
                  <p:embed/>
                </p:oleObj>
              </mc:Choice>
              <mc:Fallback>
                <p:oleObj name="Equation" r:id="rId8" imgW="482600" imgH="241300" progId="Equation.DSMT4">
                  <p:embed/>
                  <p:pic>
                    <p:nvPicPr>
                      <p:cNvPr id="0" name="对象 5">
                        <a:hlinkClick r:id="" action="ppaction://ole?verb=0"/>
                      </p:cNvPr>
                      <p:cNvPicPr/>
                      <p:nvPr/>
                    </p:nvPicPr>
                    <p:blipFill>
                      <a:blip r:embed="rId9"/>
                      <a:stretch>
                        <a:fillRect/>
                      </a:stretch>
                    </p:blipFill>
                    <p:spPr>
                      <a:xfrm>
                        <a:off x="2047875" y="2922905"/>
                        <a:ext cx="659765" cy="311785"/>
                      </a:xfrm>
                      <a:prstGeom prst="rect">
                        <a:avLst/>
                      </a:prstGeom>
                    </p:spPr>
                  </p:pic>
                </p:oleObj>
              </mc:Fallback>
            </mc:AlternateContent>
          </a:graphicData>
        </a:graphic>
      </p:graphicFrame>
      <p:graphicFrame>
        <p:nvGraphicFramePr>
          <p:cNvPr id="33" name="对象 7">
            <a:hlinkClick r:id="" action="ppaction://ole?verb=0"/>
          </p:cNvPr>
          <p:cNvGraphicFramePr>
            <a:graphicFrameLocks noChangeAspect="1"/>
          </p:cNvGraphicFramePr>
          <p:nvPr/>
        </p:nvGraphicFramePr>
        <p:xfrm>
          <a:off x="2505511" y="3228369"/>
          <a:ext cx="447199" cy="289560"/>
        </p:xfrm>
        <a:graphic>
          <a:graphicData uri="http://schemas.openxmlformats.org/presentationml/2006/ole">
            <mc:AlternateContent xmlns:mc="http://schemas.openxmlformats.org/markup-compatibility/2006">
              <mc:Choice xmlns:v="urn:schemas-microsoft-com:vml" Requires="v">
                <p:oleObj spid="_x0000_s5214" r:id="rId10" imgW="241300" imgH="228600" progId="Equation.KSEE3">
                  <p:embed/>
                </p:oleObj>
              </mc:Choice>
              <mc:Fallback>
                <p:oleObj r:id="rId10" imgW="241300" imgH="228600" progId="Equation.KSEE3">
                  <p:embed/>
                  <p:pic>
                    <p:nvPicPr>
                      <p:cNvPr id="0" name="对象 7">
                        <a:hlinkClick r:id="" action="ppaction://ole?verb=0"/>
                      </p:cNvPr>
                      <p:cNvPicPr/>
                      <p:nvPr/>
                    </p:nvPicPr>
                    <p:blipFill>
                      <a:blip r:embed="rId11"/>
                      <a:stretch>
                        <a:fillRect/>
                      </a:stretch>
                    </p:blipFill>
                    <p:spPr>
                      <a:xfrm>
                        <a:off x="2505511" y="3228369"/>
                        <a:ext cx="447199" cy="289560"/>
                      </a:xfrm>
                      <a:prstGeom prst="rect">
                        <a:avLst/>
                      </a:prstGeom>
                    </p:spPr>
                  </p:pic>
                </p:oleObj>
              </mc:Fallback>
            </mc:AlternateContent>
          </a:graphicData>
        </a:graphic>
      </p:graphicFrame>
      <p:graphicFrame>
        <p:nvGraphicFramePr>
          <p:cNvPr id="34" name="对象 8">
            <a:hlinkClick r:id="" action="ppaction://ole?verb=0"/>
          </p:cNvPr>
          <p:cNvGraphicFramePr>
            <a:graphicFrameLocks noChangeAspect="1"/>
          </p:cNvGraphicFramePr>
          <p:nvPr/>
        </p:nvGraphicFramePr>
        <p:xfrm>
          <a:off x="3334187" y="3222020"/>
          <a:ext cx="187166" cy="295751"/>
        </p:xfrm>
        <a:graphic>
          <a:graphicData uri="http://schemas.openxmlformats.org/presentationml/2006/ole">
            <mc:AlternateContent xmlns:mc="http://schemas.openxmlformats.org/markup-compatibility/2006">
              <mc:Choice xmlns:v="urn:schemas-microsoft-com:vml" Requires="v">
                <p:oleObj spid="_x0000_s5215" r:id="rId12" imgW="152400" imgH="228600" progId="Equation.KSEE3">
                  <p:embed/>
                </p:oleObj>
              </mc:Choice>
              <mc:Fallback>
                <p:oleObj r:id="rId12" imgW="152400" imgH="228600" progId="Equation.KSEE3">
                  <p:embed/>
                  <p:pic>
                    <p:nvPicPr>
                      <p:cNvPr id="0" name="对象 8">
                        <a:hlinkClick r:id="" action="ppaction://ole?verb=0"/>
                      </p:cNvPr>
                      <p:cNvPicPr/>
                      <p:nvPr/>
                    </p:nvPicPr>
                    <p:blipFill>
                      <a:blip r:embed="rId13"/>
                      <a:stretch>
                        <a:fillRect/>
                      </a:stretch>
                    </p:blipFill>
                    <p:spPr>
                      <a:xfrm>
                        <a:off x="3334187" y="3222020"/>
                        <a:ext cx="187166" cy="295751"/>
                      </a:xfrm>
                      <a:prstGeom prst="rect">
                        <a:avLst/>
                      </a:prstGeom>
                    </p:spPr>
                  </p:pic>
                </p:oleObj>
              </mc:Fallback>
            </mc:AlternateContent>
          </a:graphicData>
        </a:graphic>
      </p:graphicFrame>
      <p:graphicFrame>
        <p:nvGraphicFramePr>
          <p:cNvPr id="35" name="对象 10">
            <a:hlinkClick r:id="" action="ppaction://ole?verb=0"/>
          </p:cNvPr>
          <p:cNvGraphicFramePr>
            <a:graphicFrameLocks noChangeAspect="1"/>
          </p:cNvGraphicFramePr>
          <p:nvPr/>
        </p:nvGraphicFramePr>
        <p:xfrm>
          <a:off x="6917094" y="3221860"/>
          <a:ext cx="282893" cy="289560"/>
        </p:xfrm>
        <a:graphic>
          <a:graphicData uri="http://schemas.openxmlformats.org/presentationml/2006/ole">
            <mc:AlternateContent xmlns:mc="http://schemas.openxmlformats.org/markup-compatibility/2006">
              <mc:Choice xmlns:v="urn:schemas-microsoft-com:vml" Requires="v">
                <p:oleObj spid="_x0000_s5216" r:id="rId14" imgW="152400" imgH="228600" progId="Equation.KSEE3">
                  <p:embed/>
                </p:oleObj>
              </mc:Choice>
              <mc:Fallback>
                <p:oleObj r:id="rId14" imgW="152400" imgH="228600" progId="Equation.KSEE3">
                  <p:embed/>
                  <p:pic>
                    <p:nvPicPr>
                      <p:cNvPr id="0" name="对象 10">
                        <a:hlinkClick r:id="" action="ppaction://ole?verb=0"/>
                      </p:cNvPr>
                      <p:cNvPicPr/>
                      <p:nvPr/>
                    </p:nvPicPr>
                    <p:blipFill>
                      <a:blip r:embed="rId15"/>
                      <a:stretch>
                        <a:fillRect/>
                      </a:stretch>
                    </p:blipFill>
                    <p:spPr>
                      <a:xfrm>
                        <a:off x="6917094" y="3221860"/>
                        <a:ext cx="282893" cy="289560"/>
                      </a:xfrm>
                      <a:prstGeom prst="rect">
                        <a:avLst/>
                      </a:prstGeom>
                    </p:spPr>
                  </p:pic>
                </p:oleObj>
              </mc:Fallback>
            </mc:AlternateContent>
          </a:graphicData>
        </a:graphic>
      </p:graphicFrame>
      <p:graphicFrame>
        <p:nvGraphicFramePr>
          <p:cNvPr id="36" name="对象 12">
            <a:hlinkClick r:id="" action="ppaction://ole?verb=0"/>
          </p:cNvPr>
          <p:cNvGraphicFramePr>
            <a:graphicFrameLocks noChangeAspect="1"/>
          </p:cNvGraphicFramePr>
          <p:nvPr/>
        </p:nvGraphicFramePr>
        <p:xfrm>
          <a:off x="3632463" y="3659535"/>
          <a:ext cx="2238375" cy="379571"/>
        </p:xfrm>
        <a:graphic>
          <a:graphicData uri="http://schemas.openxmlformats.org/presentationml/2006/ole">
            <mc:AlternateContent xmlns:mc="http://schemas.openxmlformats.org/markup-compatibility/2006">
              <mc:Choice xmlns:v="urn:schemas-microsoft-com:vml" Requires="v">
                <p:oleObj spid="_x0000_s5217" r:id="rId16" imgW="1498600" imgH="241300" progId="Equation.KSEE3">
                  <p:embed/>
                </p:oleObj>
              </mc:Choice>
              <mc:Fallback>
                <p:oleObj r:id="rId16" imgW="1498600" imgH="241300" progId="Equation.KSEE3">
                  <p:embed/>
                  <p:pic>
                    <p:nvPicPr>
                      <p:cNvPr id="0" name="对象 12">
                        <a:hlinkClick r:id="" action="ppaction://ole?verb=0"/>
                      </p:cNvPr>
                      <p:cNvPicPr/>
                      <p:nvPr/>
                    </p:nvPicPr>
                    <p:blipFill>
                      <a:blip r:embed="rId17"/>
                      <a:stretch>
                        <a:fillRect/>
                      </a:stretch>
                    </p:blipFill>
                    <p:spPr>
                      <a:xfrm>
                        <a:off x="3632463" y="3659535"/>
                        <a:ext cx="2238375" cy="379571"/>
                      </a:xfrm>
                      <a:prstGeom prst="rect">
                        <a:avLst/>
                      </a:prstGeom>
                    </p:spPr>
                  </p:pic>
                </p:oleObj>
              </mc:Fallback>
            </mc:AlternateContent>
          </a:graphicData>
        </a:graphic>
      </p:graphicFrame>
      <p:graphicFrame>
        <p:nvGraphicFramePr>
          <p:cNvPr id="37" name="对象 14">
            <a:hlinkClick r:id="" action="ppaction://ole?verb=0"/>
          </p:cNvPr>
          <p:cNvGraphicFramePr>
            <a:graphicFrameLocks noChangeAspect="1"/>
          </p:cNvGraphicFramePr>
          <p:nvPr/>
        </p:nvGraphicFramePr>
        <p:xfrm>
          <a:off x="3597636" y="3940125"/>
          <a:ext cx="2200751" cy="380048"/>
        </p:xfrm>
        <a:graphic>
          <a:graphicData uri="http://schemas.openxmlformats.org/presentationml/2006/ole">
            <mc:AlternateContent xmlns:mc="http://schemas.openxmlformats.org/markup-compatibility/2006">
              <mc:Choice xmlns:v="urn:schemas-microsoft-com:vml" Requires="v">
                <p:oleObj spid="_x0000_s5218" r:id="rId18" imgW="1473200" imgH="241300" progId="Equation.KSEE3">
                  <p:embed/>
                </p:oleObj>
              </mc:Choice>
              <mc:Fallback>
                <p:oleObj r:id="rId18" imgW="1473200" imgH="241300" progId="Equation.KSEE3">
                  <p:embed/>
                  <p:pic>
                    <p:nvPicPr>
                      <p:cNvPr id="0" name="对象 14">
                        <a:hlinkClick r:id="" action="ppaction://ole?verb=0"/>
                      </p:cNvPr>
                      <p:cNvPicPr/>
                      <p:nvPr/>
                    </p:nvPicPr>
                    <p:blipFill>
                      <a:blip r:embed="rId19"/>
                      <a:stretch>
                        <a:fillRect/>
                      </a:stretch>
                    </p:blipFill>
                    <p:spPr>
                      <a:xfrm>
                        <a:off x="3597636" y="3940125"/>
                        <a:ext cx="2200751" cy="380048"/>
                      </a:xfrm>
                      <a:prstGeom prst="rect">
                        <a:avLst/>
                      </a:prstGeom>
                    </p:spPr>
                  </p:pic>
                </p:oleObj>
              </mc:Fallback>
            </mc:AlternateContent>
          </a:graphicData>
        </a:graphic>
      </p:graphicFrame>
      <p:graphicFrame>
        <p:nvGraphicFramePr>
          <p:cNvPr id="38" name="对象 16">
            <a:hlinkClick r:id="" action="ppaction://ole?verb=0"/>
          </p:cNvPr>
          <p:cNvGraphicFramePr>
            <a:graphicFrameLocks noChangeAspect="1"/>
          </p:cNvGraphicFramePr>
          <p:nvPr/>
        </p:nvGraphicFramePr>
        <p:xfrm>
          <a:off x="3792930" y="4213096"/>
          <a:ext cx="1917859" cy="410051"/>
        </p:xfrm>
        <a:graphic>
          <a:graphicData uri="http://schemas.openxmlformats.org/presentationml/2006/ole">
            <mc:AlternateContent xmlns:mc="http://schemas.openxmlformats.org/markup-compatibility/2006">
              <mc:Choice xmlns:v="urn:schemas-microsoft-com:vml" Requires="v">
                <p:oleObj spid="_x0000_s5219" r:id="rId20" imgW="1562100" imgH="316865" progId="Equation.KSEE3">
                  <p:embed/>
                </p:oleObj>
              </mc:Choice>
              <mc:Fallback>
                <p:oleObj r:id="rId20" imgW="1562100" imgH="316865" progId="Equation.KSEE3">
                  <p:embed/>
                  <p:pic>
                    <p:nvPicPr>
                      <p:cNvPr id="0" name="对象 16">
                        <a:hlinkClick r:id="" action="ppaction://ole?verb=0"/>
                      </p:cNvPr>
                      <p:cNvPicPr/>
                      <p:nvPr/>
                    </p:nvPicPr>
                    <p:blipFill>
                      <a:blip r:embed="rId21"/>
                      <a:stretch>
                        <a:fillRect/>
                      </a:stretch>
                    </p:blipFill>
                    <p:spPr>
                      <a:xfrm>
                        <a:off x="3792930" y="4213096"/>
                        <a:ext cx="1917859" cy="410051"/>
                      </a:xfrm>
                      <a:prstGeom prst="rect">
                        <a:avLst/>
                      </a:prstGeom>
                    </p:spPr>
                  </p:pic>
                </p:oleObj>
              </mc:Fallback>
            </mc:AlternateContent>
          </a:graphicData>
        </a:graphic>
      </p:graphicFrame>
      <p:graphicFrame>
        <p:nvGraphicFramePr>
          <p:cNvPr id="39" name="对象 18">
            <a:hlinkClick r:id="" action="ppaction://ole?verb=0"/>
          </p:cNvPr>
          <p:cNvGraphicFramePr>
            <a:graphicFrameLocks noChangeAspect="1"/>
          </p:cNvGraphicFramePr>
          <p:nvPr/>
        </p:nvGraphicFramePr>
        <p:xfrm>
          <a:off x="3778482" y="4433600"/>
          <a:ext cx="1839754" cy="410051"/>
        </p:xfrm>
        <a:graphic>
          <a:graphicData uri="http://schemas.openxmlformats.org/presentationml/2006/ole">
            <mc:AlternateContent xmlns:mc="http://schemas.openxmlformats.org/markup-compatibility/2006">
              <mc:Choice xmlns:v="urn:schemas-microsoft-com:vml" Requires="v">
                <p:oleObj spid="_x0000_s5220" r:id="rId22" imgW="1498600" imgH="316865" progId="Equation.KSEE3">
                  <p:embed/>
                </p:oleObj>
              </mc:Choice>
              <mc:Fallback>
                <p:oleObj r:id="rId22" imgW="1498600" imgH="316865" progId="Equation.KSEE3">
                  <p:embed/>
                  <p:pic>
                    <p:nvPicPr>
                      <p:cNvPr id="0" name="对象 18">
                        <a:hlinkClick r:id="" action="ppaction://ole?verb=0"/>
                      </p:cNvPr>
                      <p:cNvPicPr/>
                      <p:nvPr/>
                    </p:nvPicPr>
                    <p:blipFill>
                      <a:blip r:embed="rId23"/>
                      <a:stretch>
                        <a:fillRect/>
                      </a:stretch>
                    </p:blipFill>
                    <p:spPr>
                      <a:xfrm>
                        <a:off x="3778482" y="4433600"/>
                        <a:ext cx="1839754" cy="41005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sp>
        <p:nvSpPr>
          <p:cNvPr id="4" name="文本框 22"/>
          <p:cNvSpPr txBox="1"/>
          <p:nvPr/>
        </p:nvSpPr>
        <p:spPr>
          <a:xfrm>
            <a:off x="995680" y="971550"/>
            <a:ext cx="7881620" cy="4898264"/>
          </a:xfrm>
          <a:prstGeom prst="rect">
            <a:avLst/>
          </a:prstGeom>
          <a:noFill/>
        </p:spPr>
        <p:txBody>
          <a:bodyPr wrap="square" rtlCol="0">
            <a:spAutoFit/>
          </a:bodyPr>
          <a:lstStyle/>
          <a:p>
            <a:pPr marL="342900" indent="-342900">
              <a:buFont typeface="Wingdings" panose="05000000000000000000" charset="0"/>
              <a:buChar char=""/>
            </a:pPr>
            <a:r>
              <a:rPr lang="en-US" altLang="zh-CN" dirty="0">
                <a:latin typeface="Arial" panose="020B0604020202020204" pitchFamily="34" charset="0"/>
              </a:rPr>
              <a:t>Experimental Setup</a:t>
            </a:r>
          </a:p>
          <a:p>
            <a:pPr marL="800100" lvl="1" indent="-342900">
              <a:buFont typeface="Arial" panose="020B0604020202020204" pitchFamily="34" charset="0"/>
              <a:buChar char="•"/>
            </a:pPr>
            <a:r>
              <a:rPr lang="en-US" altLang="zh-CN" dirty="0">
                <a:latin typeface="Arial" panose="020B0604020202020204" pitchFamily="34" charset="0"/>
              </a:rPr>
              <a:t>Loss function</a:t>
            </a:r>
          </a:p>
          <a:p>
            <a:pPr marL="800100" lvl="1" indent="-342900">
              <a:buFont typeface="Arial" panose="020B0604020202020204" pitchFamily="34" charset="0"/>
              <a:buChar char="•"/>
            </a:pPr>
            <a:endParaRPr lang="en-US" altLang="zh-CN" dirty="0">
              <a:latin typeface="Arial" panose="020B0604020202020204" pitchFamily="34" charset="0"/>
            </a:endParaRPr>
          </a:p>
          <a:p>
            <a:pPr marL="800100" lvl="1" indent="-342900">
              <a:buFont typeface="Arial" panose="020B0604020202020204" pitchFamily="34" charset="0"/>
              <a:buChar char="•"/>
            </a:pPr>
            <a:endParaRPr lang="en-US" altLang="zh-CN" dirty="0">
              <a:latin typeface="Arial" panose="020B0604020202020204" pitchFamily="34" charset="0"/>
            </a:endParaRPr>
          </a:p>
          <a:p>
            <a:pPr marL="800100" lvl="1" indent="0" fontAlgn="auto">
              <a:lnSpc>
                <a:spcPct val="115000"/>
              </a:lnSpc>
              <a:buFont typeface="Arial" panose="020B0604020202020204" pitchFamily="34" charset="0"/>
              <a:buChar char="•"/>
            </a:pPr>
            <a:r>
              <a:rPr lang="en-US" altLang="zh-CN" dirty="0">
                <a:latin typeface="Arial" panose="020B0604020202020204" pitchFamily="34" charset="0"/>
              </a:rPr>
              <a:t>Optimization method and learning rate: Adam algorithm, </a:t>
            </a:r>
          </a:p>
          <a:p>
            <a:pPr lvl="1" indent="0" fontAlgn="auto">
              <a:lnSpc>
                <a:spcPct val="115000"/>
              </a:lnSpc>
              <a:buFont typeface="Arial" panose="020B0604020202020204" pitchFamily="34" charset="0"/>
              <a:buNone/>
            </a:pPr>
            <a:r>
              <a:rPr lang="en-US" altLang="zh-CN" dirty="0">
                <a:latin typeface="Arial" panose="020B0604020202020204" pitchFamily="34" charset="0"/>
                <a:sym typeface="+mn-ea"/>
              </a:rPr>
              <a:t>     learning rate=0.1, beta1=0.9, beta2=0.999, epsilon=1e-08</a:t>
            </a:r>
            <a:endParaRPr lang="en-US" altLang="zh-CN" dirty="0">
              <a:latin typeface="Arial" panose="020B0604020202020204" pitchFamily="34" charset="0"/>
            </a:endParaRPr>
          </a:p>
          <a:p>
            <a:pPr marL="800100" lvl="1" indent="0" fontAlgn="auto">
              <a:lnSpc>
                <a:spcPct val="115000"/>
              </a:lnSpc>
              <a:buFont typeface="Arial" panose="020B0604020202020204" pitchFamily="34" charset="0"/>
              <a:buChar char="•"/>
            </a:pPr>
            <a:r>
              <a:rPr lang="en-US" altLang="zh-CN" dirty="0">
                <a:latin typeface="Arial" panose="020B0604020202020204" pitchFamily="34" charset="0"/>
              </a:rPr>
              <a:t>Size of RNN hidden state: 2000, number of layers in RNN is </a:t>
            </a:r>
            <a:r>
              <a:rPr lang="en-US" altLang="zh-CN" dirty="0" smtClean="0">
                <a:latin typeface="Arial" panose="020B0604020202020204" pitchFamily="34" charset="0"/>
              </a:rPr>
              <a:t>1 or 4</a:t>
            </a:r>
            <a:endParaRPr lang="en-US" altLang="zh-CN" dirty="0">
              <a:latin typeface="Arial" panose="020B0604020202020204" pitchFamily="34" charset="0"/>
            </a:endParaRPr>
          </a:p>
          <a:p>
            <a:pPr marL="800100" lvl="1" indent="0" fontAlgn="auto">
              <a:lnSpc>
                <a:spcPct val="115000"/>
              </a:lnSpc>
              <a:buFont typeface="Arial" panose="020B0604020202020204" pitchFamily="34" charset="0"/>
              <a:buChar char="•"/>
            </a:pPr>
            <a:r>
              <a:rPr lang="en-US" altLang="zh-CN" dirty="0">
                <a:latin typeface="Arial" panose="020B0604020202020204" pitchFamily="34" charset="0"/>
              </a:rPr>
              <a:t>Dropout design and probability: p=0.6; initial weights were sampled uniformly distributed from the interval [-0.2, 0.2]</a:t>
            </a:r>
          </a:p>
          <a:p>
            <a:pPr marL="800100" lvl="1" indent="0" fontAlgn="auto">
              <a:lnSpc>
                <a:spcPct val="115000"/>
              </a:lnSpc>
              <a:buFont typeface="Arial" panose="020B0604020202020204" pitchFamily="34" charset="0"/>
              <a:buChar char="•"/>
            </a:pPr>
            <a:r>
              <a:rPr lang="en-US" altLang="zh-CN" dirty="0">
                <a:latin typeface="Arial" panose="020B0604020202020204" pitchFamily="34" charset="0"/>
              </a:rPr>
              <a:t>Environment:</a:t>
            </a:r>
          </a:p>
          <a:p>
            <a:pPr marL="1714500" lvl="3" indent="0" fontAlgn="auto">
              <a:lnSpc>
                <a:spcPct val="115000"/>
              </a:lnSpc>
              <a:buFont typeface="Arial" panose="020B0604020202020204" pitchFamily="34" charset="0"/>
              <a:buChar char="•"/>
            </a:pPr>
            <a:r>
              <a:rPr lang="en-US" altLang="zh-CN" dirty="0">
                <a:latin typeface="Arial" panose="020B0604020202020204" pitchFamily="34" charset="0"/>
              </a:rPr>
              <a:t>NVIDIA Graphics Drivers v375.66, NVIDIA CUDA Toolkit v8.0, NVIDIA cuDNN v5.1,  Python3 v3.5.2, Tensorflow v1.4, NumPy v1.13.3, pandas v0.20.3, Matplotlib v2.1.0</a:t>
            </a:r>
          </a:p>
          <a:p>
            <a:pPr marL="0" lvl="1" indent="0">
              <a:buNone/>
            </a:pPr>
            <a:r>
              <a:rPr lang="en-US" altLang="zh-CN" dirty="0">
                <a:latin typeface="Arial" panose="020B0604020202020204" pitchFamily="34" charset="0"/>
              </a:rPr>
              <a:t>             </a:t>
            </a:r>
          </a:p>
          <a:p>
            <a:pPr marL="0" lvl="1" indent="0">
              <a:buNone/>
            </a:pPr>
            <a:endParaRPr lang="en-US" altLang="zh-CN" dirty="0">
              <a:latin typeface="Arial" panose="020B0604020202020204" pitchFamily="34" charset="0"/>
            </a:endParaRPr>
          </a:p>
          <a:p>
            <a:pPr marL="0" lvl="1" indent="0">
              <a:buNone/>
            </a:pPr>
            <a:endParaRPr lang="en-US" altLang="zh-CN" dirty="0">
              <a:latin typeface="Arial" panose="020B0604020202020204" pitchFamily="34" charset="0"/>
            </a:endParaRPr>
          </a:p>
        </p:txBody>
      </p:sp>
      <p:graphicFrame>
        <p:nvGraphicFramePr>
          <p:cNvPr id="2" name="对象 -2147482620"/>
          <p:cNvGraphicFramePr>
            <a:graphicFrameLocks noChangeAspect="1"/>
          </p:cNvGraphicFramePr>
          <p:nvPr/>
        </p:nvGraphicFramePr>
        <p:xfrm>
          <a:off x="3295650" y="1506220"/>
          <a:ext cx="2552700" cy="485775"/>
        </p:xfrm>
        <a:graphic>
          <a:graphicData uri="http://schemas.openxmlformats.org/presentationml/2006/ole">
            <mc:AlternateContent xmlns:mc="http://schemas.openxmlformats.org/markup-compatibility/2006">
              <mc:Choice xmlns:v="urn:schemas-microsoft-com:vml" Requires="v">
                <p:oleObj spid="_x0000_s6154" r:id="rId4" imgW="2552700" imgH="520700" progId="Equation.DSMT4">
                  <p:embed/>
                </p:oleObj>
              </mc:Choice>
              <mc:Fallback>
                <p:oleObj r:id="rId4" imgW="2552700" imgH="520700" progId="Equation.DSMT4">
                  <p:embed/>
                  <p:pic>
                    <p:nvPicPr>
                      <p:cNvPr id="0" name="图片 3075"/>
                      <p:cNvPicPr/>
                      <p:nvPr/>
                    </p:nvPicPr>
                    <p:blipFill>
                      <a:blip r:embed="rId5"/>
                      <a:stretch>
                        <a:fillRect/>
                      </a:stretch>
                    </p:blipFill>
                    <p:spPr>
                      <a:xfrm>
                        <a:off x="3295650" y="1506220"/>
                        <a:ext cx="2552700" cy="4857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latin typeface="Arial" panose="020B0604020202020204" pitchFamily="34" charset="0"/>
                <a:cs typeface="Arial" panose="020B0604020202020204" pitchFamily="34" charset="0"/>
              </a:rPr>
              <a:t>1. Proteins visualization</a:t>
            </a:r>
          </a:p>
        </p:txBody>
      </p:sp>
      <p:sp>
        <p:nvSpPr>
          <p:cNvPr id="5" name="Content Placeholder 4"/>
          <p:cNvSpPr>
            <a:spLocks noGrp="1"/>
          </p:cNvSpPr>
          <p:nvPr>
            <p:ph idx="10"/>
          </p:nvPr>
        </p:nvSpPr>
        <p:spPr>
          <a:xfrm>
            <a:off x="1054735" y="1905635"/>
            <a:ext cx="6896735" cy="2995930"/>
          </a:xfrm>
        </p:spPr>
        <p:txBody>
          <a:bodyPr/>
          <a:lstStyle/>
          <a:p>
            <a:pPr marL="285750" indent="-285750">
              <a:buFont typeface="Wingdings" panose="05000000000000000000" charset="0"/>
              <a:buChar char=""/>
            </a:pPr>
            <a:r>
              <a:rPr lang="en-US" altLang="ko-KR" sz="1600" dirty="0"/>
              <a:t>visualizing the 11 types of protein to see the different distribution pattern of amino acids for each protein</a:t>
            </a:r>
          </a:p>
          <a:p>
            <a:pPr marL="285750" indent="-285750">
              <a:buFont typeface="Wingdings" panose="05000000000000000000" charset="0"/>
              <a:buChar char=""/>
            </a:pPr>
            <a:endParaRPr lang="en-US" altLang="ko-KR" sz="1600" dirty="0"/>
          </a:p>
          <a:p>
            <a:pPr marL="285750" indent="-285750">
              <a:buFont typeface="Wingdings" panose="05000000000000000000" charset="0"/>
              <a:buChar char=""/>
            </a:pPr>
            <a:r>
              <a:rPr lang="en-US" altLang="ko-KR" sz="1600" dirty="0"/>
              <a:t>here we put the visualization plots of </a:t>
            </a:r>
            <a:r>
              <a:rPr lang="en-US" altLang="ko-KR" sz="1600" b="1" i="1" dirty="0"/>
              <a:t>cytoplasm</a:t>
            </a:r>
            <a:r>
              <a:rPr lang="en-US" altLang="ko-KR" sz="1600" dirty="0"/>
              <a:t>, </a:t>
            </a:r>
            <a:r>
              <a:rPr lang="en-US" altLang="ko-KR" sz="1600" b="1" i="1" dirty="0"/>
              <a:t>nucleus, plasma membrane</a:t>
            </a:r>
            <a:r>
              <a:rPr lang="en-US" altLang="ko-KR" sz="1600" dirty="0"/>
              <a:t> and </a:t>
            </a:r>
            <a:r>
              <a:rPr lang="en-US" altLang="ko-KR" sz="1600" b="1" i="1" dirty="0"/>
              <a:t>extracellular proteins</a:t>
            </a:r>
          </a:p>
          <a:p>
            <a:pPr marL="285750" indent="-285750">
              <a:buFont typeface="Wingdings" panose="05000000000000000000" charset="0"/>
              <a:buChar char=""/>
            </a:pPr>
            <a:endParaRPr lang="en-US" altLang="ko-KR" sz="1600" dirty="0">
              <a:latin typeface="Arial" panose="020B0604020202020204" pitchFamily="34" charset="0"/>
              <a:cs typeface="Arial" panose="020B0604020202020204" pitchFamily="34" charset="0"/>
            </a:endParaRPr>
          </a:p>
          <a:p>
            <a:pPr marL="285750" indent="-285750"/>
            <a:endParaRPr lang="ko-KR" alt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 </a:t>
            </a:r>
            <a:r>
              <a:rPr lang="en-US" altLang="ko-KR" dirty="0"/>
              <a:t>Results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latin typeface="Arial" panose="020B0604020202020204" pitchFamily="34" charset="0"/>
                <a:cs typeface="Arial" panose="020B0604020202020204" pitchFamily="34" charset="0"/>
              </a:rPr>
              <a:t>1. Proteins visualization</a:t>
            </a:r>
          </a:p>
        </p:txBody>
      </p:sp>
      <p:sp>
        <p:nvSpPr>
          <p:cNvPr id="5" name="Content Placeholder 4"/>
          <p:cNvSpPr>
            <a:spLocks noGrp="1"/>
          </p:cNvSpPr>
          <p:nvPr>
            <p:ph idx="10"/>
          </p:nvPr>
        </p:nvSpPr>
        <p:spPr>
          <a:xfrm>
            <a:off x="395605" y="1558290"/>
            <a:ext cx="8174990" cy="2995930"/>
          </a:xfrm>
        </p:spPr>
        <p:txBody>
          <a:bodyPr/>
          <a:lstStyle/>
          <a:p>
            <a:pPr marL="285750" indent="-285750">
              <a:buFont typeface="Wingdings" panose="05000000000000000000" charset="0"/>
              <a:buChar char=""/>
            </a:pPr>
            <a:r>
              <a:rPr lang="en-US" altLang="ko-KR" sz="1600" dirty="0">
                <a:sym typeface="+mn-ea"/>
              </a:rPr>
              <a:t>cytoplasm</a:t>
            </a: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r>
              <a:rPr lang="en-US" altLang="ko-KR" sz="1600" dirty="0">
                <a:sym typeface="+mn-ea"/>
              </a:rPr>
              <a:t>magnify the selected part</a:t>
            </a:r>
          </a:p>
          <a:p>
            <a:pPr marL="285750" indent="-285750">
              <a:buFont typeface="Wingdings" panose="05000000000000000000" charset="0"/>
              <a:buChar char=""/>
            </a:pPr>
            <a:r>
              <a:rPr lang="en-US" altLang="ko-KR" sz="1600" dirty="0">
                <a:sym typeface="+mn-ea"/>
              </a:rPr>
              <a:t>the proportion of yellow color is large</a:t>
            </a:r>
          </a:p>
          <a:p>
            <a:pPr marL="285750" indent="-285750">
              <a:buFont typeface="Wingdings" panose="05000000000000000000" charset="0"/>
              <a:buChar char=""/>
            </a:pPr>
            <a:endParaRPr lang="en-US" altLang="ko-KR" sz="1600" dirty="0">
              <a:latin typeface="Arial" panose="020B0604020202020204" pitchFamily="34" charset="0"/>
              <a:cs typeface="Arial" panose="020B0604020202020204" pitchFamily="34" charset="0"/>
            </a:endParaRPr>
          </a:p>
          <a:p>
            <a:pPr marL="285750" indent="-285750"/>
            <a:endParaRPr lang="ko-KR" alt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 </a:t>
            </a:r>
            <a:r>
              <a:rPr lang="en-US" altLang="ko-KR" dirty="0"/>
              <a:t>Results</a:t>
            </a:r>
            <a:endParaRPr lang="en-US" dirty="0"/>
          </a:p>
        </p:txBody>
      </p:sp>
      <p:grpSp>
        <p:nvGrpSpPr>
          <p:cNvPr id="11" name="组合 10"/>
          <p:cNvGrpSpPr/>
          <p:nvPr/>
        </p:nvGrpSpPr>
        <p:grpSpPr>
          <a:xfrm>
            <a:off x="560070" y="1690370"/>
            <a:ext cx="8093710" cy="2631440"/>
            <a:chOff x="882" y="2662"/>
            <a:chExt cx="12746" cy="4144"/>
          </a:xfrm>
        </p:grpSpPr>
        <p:pic>
          <p:nvPicPr>
            <p:cNvPr id="7" name="图片 6" descr="cytoplasmic"/>
            <p:cNvPicPr>
              <a:picLocks noChangeAspect="1"/>
            </p:cNvPicPr>
            <p:nvPr/>
          </p:nvPicPr>
          <p:blipFill>
            <a:blip r:embed="rId2"/>
            <a:stretch>
              <a:fillRect/>
            </a:stretch>
          </p:blipFill>
          <p:spPr>
            <a:xfrm>
              <a:off x="882" y="3265"/>
              <a:ext cx="7651" cy="2938"/>
            </a:xfrm>
            <a:prstGeom prst="rect">
              <a:avLst/>
            </a:prstGeom>
          </p:spPr>
        </p:pic>
        <p:pic>
          <p:nvPicPr>
            <p:cNvPr id="8" name="图片 7"/>
            <p:cNvPicPr>
              <a:picLocks noChangeAspect="1"/>
            </p:cNvPicPr>
            <p:nvPr/>
          </p:nvPicPr>
          <p:blipFill>
            <a:blip r:embed="rId3"/>
            <a:stretch>
              <a:fillRect/>
            </a:stretch>
          </p:blipFill>
          <p:spPr>
            <a:xfrm>
              <a:off x="4472" y="2662"/>
              <a:ext cx="9157" cy="4144"/>
            </a:xfrm>
            <a:prstGeom prst="rect">
              <a:avLst/>
            </a:prstGeom>
          </p:spPr>
        </p:pic>
        <p:sp>
          <p:nvSpPr>
            <p:cNvPr id="9" name="矩形 8"/>
            <p:cNvSpPr/>
            <p:nvPr/>
          </p:nvSpPr>
          <p:spPr>
            <a:xfrm>
              <a:off x="882" y="4122"/>
              <a:ext cx="711" cy="4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a:stCxn id="9" idx="3"/>
              <a:endCxn id="8" idx="1"/>
            </p:cNvCxnSpPr>
            <p:nvPr/>
          </p:nvCxnSpPr>
          <p:spPr>
            <a:xfrm>
              <a:off x="1593" y="4355"/>
              <a:ext cx="2879" cy="37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latin typeface="Arial" panose="020B0604020202020204" pitchFamily="34" charset="0"/>
                <a:cs typeface="Arial" panose="020B0604020202020204" pitchFamily="34" charset="0"/>
              </a:rPr>
              <a:t>1. Proteins visualization</a:t>
            </a:r>
          </a:p>
        </p:txBody>
      </p:sp>
      <p:sp>
        <p:nvSpPr>
          <p:cNvPr id="5" name="Content Placeholder 4"/>
          <p:cNvSpPr>
            <a:spLocks noGrp="1"/>
          </p:cNvSpPr>
          <p:nvPr>
            <p:ph idx="10"/>
          </p:nvPr>
        </p:nvSpPr>
        <p:spPr>
          <a:xfrm>
            <a:off x="395605" y="1558290"/>
            <a:ext cx="8174990" cy="2691130"/>
          </a:xfrm>
        </p:spPr>
        <p:txBody>
          <a:bodyPr/>
          <a:lstStyle/>
          <a:p>
            <a:pPr marL="285750" indent="-285750">
              <a:buFont typeface="Wingdings" panose="05000000000000000000" charset="0"/>
              <a:buChar char=""/>
            </a:pPr>
            <a:r>
              <a:rPr lang="en-US" altLang="ko-KR" sz="1600" dirty="0">
                <a:sym typeface="+mn-ea"/>
              </a:rPr>
              <a:t>nucleus</a:t>
            </a: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r>
              <a:rPr lang="en-US" altLang="ko-KR" sz="1600" dirty="0">
                <a:sym typeface="+mn-ea"/>
              </a:rPr>
              <a:t>magnify the selected part</a:t>
            </a:r>
          </a:p>
          <a:p>
            <a:pPr marL="285750" indent="-285750">
              <a:buFont typeface="Wingdings" panose="05000000000000000000" charset="0"/>
              <a:buChar char=""/>
            </a:pPr>
            <a:r>
              <a:rPr lang="en-US" altLang="ko-KR" sz="1600" dirty="0">
                <a:sym typeface="+mn-ea"/>
              </a:rPr>
              <a:t>the proportion of pink color is large</a:t>
            </a:r>
          </a:p>
          <a:p>
            <a:pPr marL="285750" indent="-285750">
              <a:buFont typeface="Wingdings" panose="05000000000000000000" charset="0"/>
              <a:buChar char=""/>
            </a:pPr>
            <a:endParaRPr lang="en-US" altLang="ko-KR" sz="1600" dirty="0">
              <a:latin typeface="Arial" panose="020B0604020202020204" pitchFamily="34" charset="0"/>
              <a:cs typeface="Arial" panose="020B0604020202020204" pitchFamily="34" charset="0"/>
            </a:endParaRPr>
          </a:p>
          <a:p>
            <a:pPr marL="285750" indent="-285750"/>
            <a:endParaRPr lang="ko-KR" alt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 </a:t>
            </a:r>
            <a:r>
              <a:rPr lang="en-US" altLang="ko-KR" dirty="0"/>
              <a:t>Results</a:t>
            </a:r>
            <a:endParaRPr lang="en-US" dirty="0"/>
          </a:p>
        </p:txBody>
      </p:sp>
      <p:grpSp>
        <p:nvGrpSpPr>
          <p:cNvPr id="14" name="组合 13"/>
          <p:cNvGrpSpPr/>
          <p:nvPr/>
        </p:nvGrpSpPr>
        <p:grpSpPr>
          <a:xfrm>
            <a:off x="618490" y="1684020"/>
            <a:ext cx="8086090" cy="2659380"/>
            <a:chOff x="764" y="2441"/>
            <a:chExt cx="12733" cy="4188"/>
          </a:xfrm>
        </p:grpSpPr>
        <p:pic>
          <p:nvPicPr>
            <p:cNvPr id="4" name="图片 3" descr="nuclear"/>
            <p:cNvPicPr>
              <a:picLocks noChangeAspect="1"/>
            </p:cNvPicPr>
            <p:nvPr/>
          </p:nvPicPr>
          <p:blipFill>
            <a:blip r:embed="rId2"/>
            <a:stretch>
              <a:fillRect/>
            </a:stretch>
          </p:blipFill>
          <p:spPr>
            <a:xfrm>
              <a:off x="764" y="3111"/>
              <a:ext cx="8958" cy="2849"/>
            </a:xfrm>
            <a:prstGeom prst="rect">
              <a:avLst/>
            </a:prstGeom>
          </p:spPr>
        </p:pic>
        <p:sp>
          <p:nvSpPr>
            <p:cNvPr id="11" name="矩形 10"/>
            <p:cNvSpPr/>
            <p:nvPr/>
          </p:nvSpPr>
          <p:spPr>
            <a:xfrm>
              <a:off x="850" y="3596"/>
              <a:ext cx="794" cy="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4241" y="2441"/>
              <a:ext cx="9256" cy="4188"/>
            </a:xfrm>
            <a:prstGeom prst="rect">
              <a:avLst/>
            </a:prstGeom>
          </p:spPr>
        </p:pic>
        <p:cxnSp>
          <p:nvCxnSpPr>
            <p:cNvPr id="13" name="直接箭头连接符 12"/>
            <p:cNvCxnSpPr>
              <a:stCxn id="11" idx="3"/>
              <a:endCxn id="12" idx="1"/>
            </p:cNvCxnSpPr>
            <p:nvPr/>
          </p:nvCxnSpPr>
          <p:spPr>
            <a:xfrm>
              <a:off x="1644" y="3880"/>
              <a:ext cx="2597" cy="6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latin typeface="Arial" panose="020B0604020202020204" pitchFamily="34" charset="0"/>
                <a:cs typeface="Arial" panose="020B0604020202020204" pitchFamily="34" charset="0"/>
              </a:rPr>
              <a:t>1. Proteins visualization</a:t>
            </a:r>
          </a:p>
        </p:txBody>
      </p:sp>
      <p:sp>
        <p:nvSpPr>
          <p:cNvPr id="5" name="Content Placeholder 4"/>
          <p:cNvSpPr>
            <a:spLocks noGrp="1"/>
          </p:cNvSpPr>
          <p:nvPr>
            <p:ph idx="10"/>
          </p:nvPr>
        </p:nvSpPr>
        <p:spPr>
          <a:xfrm>
            <a:off x="395605" y="1558290"/>
            <a:ext cx="8174990" cy="2691130"/>
          </a:xfrm>
        </p:spPr>
        <p:txBody>
          <a:bodyPr/>
          <a:lstStyle/>
          <a:p>
            <a:pPr marL="285750" indent="-285750">
              <a:buFont typeface="Wingdings" panose="05000000000000000000" charset="0"/>
              <a:buChar char=""/>
            </a:pPr>
            <a:r>
              <a:rPr lang="en-US" altLang="ko-KR" sz="1600" dirty="0">
                <a:sym typeface="+mn-ea"/>
              </a:rPr>
              <a:t>plasma membrane</a:t>
            </a: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r>
              <a:rPr lang="en-US" altLang="ko-KR" sz="1600" dirty="0">
                <a:sym typeface="+mn-ea"/>
              </a:rPr>
              <a:t>magnify the selected part</a:t>
            </a:r>
          </a:p>
          <a:p>
            <a:pPr marL="285750" indent="-285750">
              <a:buFont typeface="Wingdings" panose="05000000000000000000" charset="0"/>
              <a:buChar char=""/>
            </a:pPr>
            <a:r>
              <a:rPr lang="en-US" altLang="ko-KR" sz="1600" dirty="0">
                <a:sym typeface="+mn-ea"/>
              </a:rPr>
              <a:t>the proportion of green color is large; color green concentrates on the start end</a:t>
            </a:r>
          </a:p>
          <a:p>
            <a:pPr marL="285750" indent="-285750">
              <a:buFont typeface="Wingdings" panose="05000000000000000000" charset="0"/>
              <a:buChar char=""/>
            </a:pPr>
            <a:endParaRPr lang="en-US" altLang="ko-KR" sz="1600" dirty="0">
              <a:latin typeface="Arial" panose="020B0604020202020204" pitchFamily="34" charset="0"/>
              <a:cs typeface="Arial" panose="020B0604020202020204" pitchFamily="34" charset="0"/>
            </a:endParaRPr>
          </a:p>
          <a:p>
            <a:pPr marL="285750" indent="-285750"/>
            <a:endParaRPr lang="ko-KR" alt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 </a:t>
            </a:r>
            <a:r>
              <a:rPr lang="en-US" altLang="ko-KR" dirty="0"/>
              <a:t>Results</a:t>
            </a:r>
            <a:endParaRPr lang="en-US" dirty="0"/>
          </a:p>
        </p:txBody>
      </p:sp>
      <p:grpSp>
        <p:nvGrpSpPr>
          <p:cNvPr id="15" name="组合 14"/>
          <p:cNvGrpSpPr/>
          <p:nvPr/>
        </p:nvGrpSpPr>
        <p:grpSpPr>
          <a:xfrm>
            <a:off x="539750" y="1706245"/>
            <a:ext cx="7944485" cy="2656840"/>
            <a:chOff x="850" y="2687"/>
            <a:chExt cx="12511" cy="4184"/>
          </a:xfrm>
        </p:grpSpPr>
        <p:pic>
          <p:nvPicPr>
            <p:cNvPr id="6" name="图片 5" descr="plasma_membrane"/>
            <p:cNvPicPr>
              <a:picLocks noChangeAspect="1"/>
            </p:cNvPicPr>
            <p:nvPr/>
          </p:nvPicPr>
          <p:blipFill>
            <a:blip r:embed="rId2"/>
            <a:stretch>
              <a:fillRect/>
            </a:stretch>
          </p:blipFill>
          <p:spPr>
            <a:xfrm>
              <a:off x="855" y="3211"/>
              <a:ext cx="8911" cy="3363"/>
            </a:xfrm>
            <a:prstGeom prst="rect">
              <a:avLst/>
            </a:prstGeom>
          </p:spPr>
        </p:pic>
        <p:sp>
          <p:nvSpPr>
            <p:cNvPr id="7" name="矩形 6"/>
            <p:cNvSpPr/>
            <p:nvPr/>
          </p:nvSpPr>
          <p:spPr>
            <a:xfrm>
              <a:off x="850" y="3370"/>
              <a:ext cx="340" cy="1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7" idx="3"/>
              <a:endCxn id="9" idx="1"/>
            </p:cNvCxnSpPr>
            <p:nvPr/>
          </p:nvCxnSpPr>
          <p:spPr>
            <a:xfrm>
              <a:off x="1190" y="3937"/>
              <a:ext cx="3333" cy="8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4523" y="2687"/>
              <a:ext cx="8839" cy="4185"/>
            </a:xfrm>
            <a:prstGeom prst="rect">
              <a:avLst/>
            </a:prstGeom>
          </p:spPr>
        </p:pic>
        <p:sp>
          <p:nvSpPr>
            <p:cNvPr id="10" name="椭圆 9"/>
            <p:cNvSpPr/>
            <p:nvPr/>
          </p:nvSpPr>
          <p:spPr>
            <a:xfrm>
              <a:off x="4523" y="2832"/>
              <a:ext cx="567" cy="37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latin typeface="Arial" panose="020B0604020202020204" pitchFamily="34" charset="0"/>
                <a:cs typeface="Arial" panose="020B0604020202020204" pitchFamily="34" charset="0"/>
              </a:rPr>
              <a:t>1. Proteins visualization</a:t>
            </a:r>
          </a:p>
        </p:txBody>
      </p:sp>
      <p:sp>
        <p:nvSpPr>
          <p:cNvPr id="5" name="Content Placeholder 4"/>
          <p:cNvSpPr>
            <a:spLocks noGrp="1"/>
          </p:cNvSpPr>
          <p:nvPr>
            <p:ph idx="10"/>
          </p:nvPr>
        </p:nvSpPr>
        <p:spPr>
          <a:xfrm>
            <a:off x="395605" y="1558290"/>
            <a:ext cx="8374380" cy="3414395"/>
          </a:xfrm>
        </p:spPr>
        <p:txBody>
          <a:bodyPr/>
          <a:lstStyle/>
          <a:p>
            <a:pPr marL="285750" indent="-285750">
              <a:buFont typeface="Wingdings" panose="05000000000000000000" charset="0"/>
              <a:buChar char=""/>
            </a:pPr>
            <a:r>
              <a:rPr lang="en-US" altLang="ko-KR" sz="1600" dirty="0">
                <a:sym typeface="+mn-ea"/>
              </a:rPr>
              <a:t> extracellular</a:t>
            </a: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16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endParaRPr lang="en-US" altLang="ko-KR" sz="800" dirty="0">
              <a:sym typeface="+mn-ea"/>
            </a:endParaRPr>
          </a:p>
          <a:p>
            <a:pPr marL="285750" indent="-285750">
              <a:buFont typeface="Wingdings" panose="05000000000000000000" charset="0"/>
              <a:buChar char=""/>
            </a:pPr>
            <a:r>
              <a:rPr lang="en-US" altLang="ko-KR" sz="1600" dirty="0">
                <a:sym typeface="+mn-ea"/>
              </a:rPr>
              <a:t>magnify the selected part</a:t>
            </a:r>
          </a:p>
          <a:p>
            <a:pPr marL="285750" indent="-285750">
              <a:buFont typeface="Wingdings" panose="05000000000000000000" charset="0"/>
              <a:buChar char=""/>
            </a:pPr>
            <a:r>
              <a:rPr lang="en-US" altLang="ko-KR" sz="1600" dirty="0">
                <a:sym typeface="+mn-ea"/>
              </a:rPr>
              <a:t>the proportion of green and pink is large; color green concentrates on the start end</a:t>
            </a:r>
          </a:p>
          <a:p>
            <a:pPr marL="285750" indent="-285750">
              <a:buFont typeface="Wingdings" panose="05000000000000000000" charset="0"/>
              <a:buChar char=""/>
            </a:pPr>
            <a:endParaRPr lang="en-US" altLang="ko-KR" sz="1600" dirty="0">
              <a:latin typeface="Arial" panose="020B0604020202020204" pitchFamily="34" charset="0"/>
              <a:cs typeface="Arial" panose="020B0604020202020204" pitchFamily="34" charset="0"/>
            </a:endParaRPr>
          </a:p>
          <a:p>
            <a:pPr marL="285750" indent="-285750"/>
            <a:endParaRPr lang="ko-KR" alt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 </a:t>
            </a:r>
            <a:r>
              <a:rPr lang="en-US" altLang="ko-KR" dirty="0"/>
              <a:t>Results</a:t>
            </a:r>
            <a:endParaRPr lang="en-US" dirty="0"/>
          </a:p>
        </p:txBody>
      </p:sp>
      <p:grpSp>
        <p:nvGrpSpPr>
          <p:cNvPr id="16" name="组合 15"/>
          <p:cNvGrpSpPr/>
          <p:nvPr/>
        </p:nvGrpSpPr>
        <p:grpSpPr>
          <a:xfrm>
            <a:off x="542925" y="1600835"/>
            <a:ext cx="8027035" cy="2655570"/>
            <a:chOff x="855" y="2634"/>
            <a:chExt cx="12641" cy="4182"/>
          </a:xfrm>
        </p:grpSpPr>
        <p:pic>
          <p:nvPicPr>
            <p:cNvPr id="4" name="图片 3" descr="extracellular"/>
            <p:cNvPicPr>
              <a:picLocks noChangeAspect="1"/>
            </p:cNvPicPr>
            <p:nvPr/>
          </p:nvPicPr>
          <p:blipFill>
            <a:blip r:embed="rId2"/>
            <a:stretch>
              <a:fillRect/>
            </a:stretch>
          </p:blipFill>
          <p:spPr>
            <a:xfrm>
              <a:off x="855" y="3260"/>
              <a:ext cx="6735" cy="3210"/>
            </a:xfrm>
            <a:prstGeom prst="rect">
              <a:avLst/>
            </a:prstGeom>
          </p:spPr>
        </p:pic>
        <p:pic>
          <p:nvPicPr>
            <p:cNvPr id="11" name="图片 10"/>
            <p:cNvPicPr>
              <a:picLocks noChangeAspect="1"/>
            </p:cNvPicPr>
            <p:nvPr/>
          </p:nvPicPr>
          <p:blipFill>
            <a:blip r:embed="rId3"/>
            <a:stretch>
              <a:fillRect/>
            </a:stretch>
          </p:blipFill>
          <p:spPr>
            <a:xfrm>
              <a:off x="4536" y="2634"/>
              <a:ext cx="8961" cy="4183"/>
            </a:xfrm>
            <a:prstGeom prst="rect">
              <a:avLst/>
            </a:prstGeom>
          </p:spPr>
        </p:pic>
        <p:sp>
          <p:nvSpPr>
            <p:cNvPr id="12" name="矩形 11"/>
            <p:cNvSpPr/>
            <p:nvPr/>
          </p:nvSpPr>
          <p:spPr>
            <a:xfrm>
              <a:off x="855" y="5676"/>
              <a:ext cx="453" cy="4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2" idx="3"/>
              <a:endCxn id="11" idx="1"/>
            </p:cNvCxnSpPr>
            <p:nvPr/>
          </p:nvCxnSpPr>
          <p:spPr>
            <a:xfrm flipV="1">
              <a:off x="1308" y="4726"/>
              <a:ext cx="3228" cy="117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536" y="2911"/>
              <a:ext cx="567" cy="362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011575"/>
            <a:ext cx="8496944" cy="460648"/>
          </a:xfrm>
        </p:spPr>
        <p:txBody>
          <a:bodyPr/>
          <a:lstStyle/>
          <a:p>
            <a:r>
              <a:rPr lang="en-US" b="1" dirty="0">
                <a:latin typeface="Arial" panose="020B0604020202020204" pitchFamily="34" charset="0"/>
                <a:cs typeface="Arial" panose="020B0604020202020204" pitchFamily="34" charset="0"/>
              </a:rPr>
              <a:t>1. Proteins visualization</a:t>
            </a:r>
          </a:p>
        </p:txBody>
      </p:sp>
      <p:sp>
        <p:nvSpPr>
          <p:cNvPr id="3" name="Title 2"/>
          <p:cNvSpPr>
            <a:spLocks noGrp="1"/>
          </p:cNvSpPr>
          <p:nvPr>
            <p:ph type="title"/>
          </p:nvPr>
        </p:nvSpPr>
        <p:spPr/>
        <p:txBody>
          <a:bodyPr/>
          <a:lstStyle/>
          <a:p>
            <a:r>
              <a:rPr lang="en-US" dirty="0"/>
              <a:t> </a:t>
            </a:r>
            <a:r>
              <a:rPr lang="en-US" altLang="ko-KR" dirty="0"/>
              <a:t>Results</a:t>
            </a:r>
            <a:endParaRPr lang="en-US" dirty="0"/>
          </a:p>
        </p:txBody>
      </p:sp>
      <p:pic>
        <p:nvPicPr>
          <p:cNvPr id="6" name="图片 5" descr="cytoplasmic"/>
          <p:cNvPicPr>
            <a:picLocks noChangeAspect="1"/>
          </p:cNvPicPr>
          <p:nvPr/>
        </p:nvPicPr>
        <p:blipFill>
          <a:blip r:embed="rId2"/>
          <a:stretch>
            <a:fillRect/>
          </a:stretch>
        </p:blipFill>
        <p:spPr>
          <a:xfrm>
            <a:off x="476250" y="1358900"/>
            <a:ext cx="8416290" cy="1932940"/>
          </a:xfrm>
          <a:prstGeom prst="rect">
            <a:avLst/>
          </a:prstGeom>
        </p:spPr>
      </p:pic>
      <p:sp>
        <p:nvSpPr>
          <p:cNvPr id="9" name="Content Placeholder 1"/>
          <p:cNvSpPr>
            <a:spLocks noGrp="1"/>
          </p:cNvSpPr>
          <p:nvPr/>
        </p:nvSpPr>
        <p:spPr>
          <a:xfrm>
            <a:off x="3971925" y="1471930"/>
            <a:ext cx="1344295" cy="460375"/>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20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buFont typeface="Wingdings" panose="05000000000000000000" charset="0"/>
            </a:pPr>
            <a:r>
              <a:rPr lang="en-US" altLang="ko-KR" sz="1600" b="1" dirty="0">
                <a:solidFill>
                  <a:schemeClr val="tx2">
                    <a:lumMod val="60000"/>
                    <a:lumOff val="40000"/>
                  </a:schemeClr>
                </a:solidFill>
                <a:latin typeface="Arial" panose="020B0604020202020204" pitchFamily="34" charset="0"/>
                <a:cs typeface="Arial" panose="020B0604020202020204" pitchFamily="34" charset="0"/>
              </a:rPr>
              <a:t>- cytoplasm</a:t>
            </a:r>
          </a:p>
        </p:txBody>
      </p:sp>
      <p:grpSp>
        <p:nvGrpSpPr>
          <p:cNvPr id="11" name="组合 10"/>
          <p:cNvGrpSpPr/>
          <p:nvPr/>
        </p:nvGrpSpPr>
        <p:grpSpPr>
          <a:xfrm>
            <a:off x="476250" y="3204210"/>
            <a:ext cx="8415020" cy="1724660"/>
            <a:chOff x="750" y="5046"/>
            <a:chExt cx="13252" cy="2716"/>
          </a:xfrm>
        </p:grpSpPr>
        <p:pic>
          <p:nvPicPr>
            <p:cNvPr id="7" name="图片 6" descr="nuclear"/>
            <p:cNvPicPr>
              <a:picLocks noChangeAspect="1"/>
            </p:cNvPicPr>
            <p:nvPr/>
          </p:nvPicPr>
          <p:blipFill>
            <a:blip r:embed="rId3"/>
            <a:stretch>
              <a:fillRect/>
            </a:stretch>
          </p:blipFill>
          <p:spPr>
            <a:xfrm>
              <a:off x="750" y="5046"/>
              <a:ext cx="13253" cy="2716"/>
            </a:xfrm>
            <a:prstGeom prst="rect">
              <a:avLst/>
            </a:prstGeom>
          </p:spPr>
        </p:pic>
        <p:sp>
          <p:nvSpPr>
            <p:cNvPr id="8" name="椭圆 7"/>
            <p:cNvSpPr/>
            <p:nvPr/>
          </p:nvSpPr>
          <p:spPr>
            <a:xfrm>
              <a:off x="1417" y="5184"/>
              <a:ext cx="794" cy="79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ntent Placeholder 1"/>
            <p:cNvSpPr>
              <a:spLocks noGrp="1"/>
            </p:cNvSpPr>
            <p:nvPr/>
          </p:nvSpPr>
          <p:spPr>
            <a:xfrm>
              <a:off x="6431" y="5184"/>
              <a:ext cx="2117" cy="725"/>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20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buFont typeface="Wingdings" panose="05000000000000000000" charset="0"/>
              </a:pPr>
              <a:r>
                <a:rPr lang="en-US" altLang="ko-KR" sz="1600" b="1" dirty="0">
                  <a:solidFill>
                    <a:schemeClr val="tx2">
                      <a:lumMod val="60000"/>
                      <a:lumOff val="40000"/>
                    </a:schemeClr>
                  </a:solidFill>
                  <a:latin typeface="Arial" panose="020B0604020202020204" pitchFamily="34" charset="0"/>
                  <a:cs typeface="Arial" panose="020B0604020202020204" pitchFamily="34" charset="0"/>
                </a:rPr>
                <a:t>- </a:t>
              </a:r>
              <a:r>
                <a:rPr lang="en-US" altLang="ko-KR" sz="1600" b="1" dirty="0">
                  <a:solidFill>
                    <a:schemeClr val="tx2">
                      <a:lumMod val="60000"/>
                      <a:lumOff val="40000"/>
                    </a:schemeClr>
                  </a:solidFill>
                  <a:sym typeface="+mn-ea"/>
                </a:rPr>
                <a:t>nucleus</a:t>
              </a:r>
              <a:endParaRPr lang="en-US" altLang="ko-KR" sz="1600" b="1" dirty="0">
                <a:solidFill>
                  <a:schemeClr val="tx2">
                    <a:lumMod val="60000"/>
                    <a:lumOff val="40000"/>
                  </a:schemeClr>
                </a:solidFill>
                <a:latin typeface="Arial" panose="020B0604020202020204" pitchFamily="34" charset="0"/>
                <a:cs typeface="Arial" panose="020B0604020202020204"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011575"/>
            <a:ext cx="8496944" cy="460648"/>
          </a:xfrm>
        </p:spPr>
        <p:txBody>
          <a:bodyPr/>
          <a:lstStyle/>
          <a:p>
            <a:r>
              <a:rPr lang="en-US" b="1" dirty="0">
                <a:latin typeface="Arial" panose="020B0604020202020204" pitchFamily="34" charset="0"/>
                <a:cs typeface="Arial" panose="020B0604020202020204" pitchFamily="34" charset="0"/>
              </a:rPr>
              <a:t>2. Performance of GRU, LSTM, Bi-LSTM </a:t>
            </a:r>
            <a:r>
              <a:rPr lang="en-US" b="1" dirty="0" smtClean="0">
                <a:latin typeface="Arial" panose="020B0604020202020204" pitchFamily="34" charset="0"/>
                <a:cs typeface="Arial" panose="020B0604020202020204" pitchFamily="34" charset="0"/>
              </a:rPr>
              <a:t>model on test dataset</a:t>
            </a:r>
            <a:endParaRPr lang="en-US"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 </a:t>
            </a:r>
            <a:r>
              <a:rPr lang="en-US" altLang="ko-KR" dirty="0"/>
              <a:t>Results</a:t>
            </a:r>
            <a:endParaRPr lang="en-US" dirty="0"/>
          </a:p>
        </p:txBody>
      </p:sp>
      <p:graphicFrame>
        <p:nvGraphicFramePr>
          <p:cNvPr id="4" name="表格 -1"/>
          <p:cNvGraphicFramePr/>
          <p:nvPr/>
        </p:nvGraphicFramePr>
        <p:xfrm>
          <a:off x="4553268" y="1472152"/>
          <a:ext cx="4472305" cy="3394710"/>
        </p:xfrm>
        <a:graphic>
          <a:graphicData uri="http://schemas.openxmlformats.org/drawingml/2006/table">
            <a:tbl>
              <a:tblPr firstRow="1" bandRow="1">
                <a:tableStyleId>{6E25E649-3F16-4E02-A733-19D2CDBF48F0}</a:tableStyleId>
              </a:tblPr>
              <a:tblGrid>
                <a:gridCol w="697865">
                  <a:extLst>
                    <a:ext uri="{9D8B030D-6E8A-4147-A177-3AD203B41FA5}">
                      <a16:colId xmlns:a16="http://schemas.microsoft.com/office/drawing/2014/main" val="20000"/>
                    </a:ext>
                  </a:extLst>
                </a:gridCol>
                <a:gridCol w="1360805">
                  <a:extLst>
                    <a:ext uri="{9D8B030D-6E8A-4147-A177-3AD203B41FA5}">
                      <a16:colId xmlns:a16="http://schemas.microsoft.com/office/drawing/2014/main" val="20001"/>
                    </a:ext>
                  </a:extLst>
                </a:gridCol>
                <a:gridCol w="56261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69595">
                  <a:extLst>
                    <a:ext uri="{9D8B030D-6E8A-4147-A177-3AD203B41FA5}">
                      <a16:colId xmlns:a16="http://schemas.microsoft.com/office/drawing/2014/main" val="20004"/>
                    </a:ext>
                  </a:extLst>
                </a:gridCol>
                <a:gridCol w="704850">
                  <a:extLst>
                    <a:ext uri="{9D8B030D-6E8A-4147-A177-3AD203B41FA5}">
                      <a16:colId xmlns:a16="http://schemas.microsoft.com/office/drawing/2014/main" val="20005"/>
                    </a:ext>
                  </a:extLst>
                </a:gridCol>
              </a:tblGrid>
              <a:tr h="140970">
                <a:tc>
                  <a:txBody>
                    <a:bodyPr/>
                    <a:lstStyle/>
                    <a:p>
                      <a:pPr indent="0">
                        <a:buNone/>
                      </a:pPr>
                      <a:endParaRPr lang="zh-CN" altLang="en-US" sz="900"/>
                    </a:p>
                  </a:txBody>
                  <a:tcPr marL="0" marR="0" marT="0" marB="0" anchor="b"/>
                </a:tc>
                <a:tc>
                  <a:txBody>
                    <a:bodyPr/>
                    <a:lstStyle/>
                    <a:p>
                      <a:pPr indent="0">
                        <a:buNone/>
                      </a:pPr>
                      <a:r>
                        <a:rPr lang="en-US" altLang="ko-KR" sz="900"/>
                        <a:t>Binary classification</a:t>
                      </a:r>
                    </a:p>
                  </a:txBody>
                  <a:tcPr marL="0" marR="0" marT="0" marB="0" anchor="b"/>
                </a:tc>
                <a:tc>
                  <a:txBody>
                    <a:bodyPr/>
                    <a:lstStyle/>
                    <a:p>
                      <a:pPr indent="0">
                        <a:buNone/>
                      </a:pPr>
                      <a:r>
                        <a:rPr lang="en-US" altLang="ko-KR" sz="900"/>
                        <a:t>Accuracy</a:t>
                      </a:r>
                    </a:p>
                  </a:txBody>
                  <a:tcPr marL="0" marR="0" marT="0" marB="0" anchor="b"/>
                </a:tc>
                <a:tc>
                  <a:txBody>
                    <a:bodyPr/>
                    <a:lstStyle/>
                    <a:p>
                      <a:pPr indent="0">
                        <a:buNone/>
                      </a:pPr>
                      <a:r>
                        <a:rPr lang="en-US" altLang="ko-KR" sz="900"/>
                        <a:t>Precision</a:t>
                      </a:r>
                    </a:p>
                  </a:txBody>
                  <a:tcPr marL="0" marR="0" marT="0" marB="0" anchor="b"/>
                </a:tc>
                <a:tc>
                  <a:txBody>
                    <a:bodyPr/>
                    <a:lstStyle/>
                    <a:p>
                      <a:pPr indent="0">
                        <a:buNone/>
                      </a:pPr>
                      <a:r>
                        <a:rPr lang="en-US" altLang="ko-KR" sz="900"/>
                        <a:t>Recall</a:t>
                      </a:r>
                    </a:p>
                  </a:txBody>
                  <a:tcPr marL="0" marR="0" marT="0" marB="0" anchor="b"/>
                </a:tc>
                <a:tc>
                  <a:txBody>
                    <a:bodyPr/>
                    <a:lstStyle/>
                    <a:p>
                      <a:pPr indent="0">
                        <a:buNone/>
                      </a:pPr>
                      <a:r>
                        <a:rPr lang="en-US" altLang="ko-KR" sz="900"/>
                        <a:t>F1 Score</a:t>
                      </a:r>
                    </a:p>
                  </a:txBody>
                  <a:tcPr marL="0" marR="0" marT="0" marB="0" anchor="b"/>
                </a:tc>
                <a:extLst>
                  <a:ext uri="{0D108BD9-81ED-4DB2-BD59-A6C34878D82A}">
                    <a16:rowId xmlns:a16="http://schemas.microsoft.com/office/drawing/2014/main" val="10000"/>
                  </a:ext>
                </a:extLst>
              </a:tr>
              <a:tr h="159385">
                <a:tc>
                  <a:txBody>
                    <a:bodyPr/>
                    <a:lstStyle/>
                    <a:p>
                      <a:pPr indent="0">
                        <a:buNone/>
                      </a:pPr>
                      <a:r>
                        <a:rPr lang="en-US" altLang="ko-KR" sz="900"/>
                        <a:t>LSTM</a:t>
                      </a:r>
                    </a:p>
                  </a:txBody>
                  <a:tcPr marL="0" marR="0" marT="0" marB="0" anchor="b"/>
                </a:tc>
                <a:tc rowSpan="3">
                  <a:txBody>
                    <a:bodyPr/>
                    <a:lstStyle/>
                    <a:p>
                      <a:pPr indent="0">
                        <a:buNone/>
                      </a:pPr>
                      <a:r>
                        <a:rPr lang="en-US" altLang="ko-KR" sz="900"/>
                        <a:t>chloroplast &amp; plasma </a:t>
                      </a:r>
                    </a:p>
                    <a:p>
                      <a:pPr indent="0">
                        <a:buNone/>
                      </a:pPr>
                      <a:r>
                        <a:rPr lang="en-US" altLang="ko-KR" sz="900"/>
                        <a:t>membrane </a:t>
                      </a:r>
                    </a:p>
                  </a:txBody>
                  <a:tcPr marL="0" marR="0" marT="0" marB="0" anchor="b"/>
                </a:tc>
                <a:tc>
                  <a:txBody>
                    <a:bodyPr/>
                    <a:lstStyle/>
                    <a:p>
                      <a:pPr indent="0">
                        <a:buNone/>
                      </a:pPr>
                      <a:r>
                        <a:rPr lang="en-US" altLang="ko-KR" sz="900"/>
                        <a:t>0.899</a:t>
                      </a:r>
                    </a:p>
                  </a:txBody>
                  <a:tcPr marL="0" marR="0" marT="0" marB="0" anchor="b"/>
                </a:tc>
                <a:tc>
                  <a:txBody>
                    <a:bodyPr/>
                    <a:lstStyle/>
                    <a:p>
                      <a:pPr indent="0">
                        <a:buNone/>
                      </a:pPr>
                      <a:r>
                        <a:rPr lang="en-US" altLang="ko-KR" sz="900"/>
                        <a:t>0.818</a:t>
                      </a:r>
                    </a:p>
                  </a:txBody>
                  <a:tcPr marL="0" marR="0" marT="0" marB="0" anchor="b"/>
                </a:tc>
                <a:tc>
                  <a:txBody>
                    <a:bodyPr/>
                    <a:lstStyle/>
                    <a:p>
                      <a:pPr indent="0">
                        <a:buNone/>
                      </a:pPr>
                      <a:r>
                        <a:rPr lang="en-US" altLang="ko-KR" sz="900"/>
                        <a:t>0.744</a:t>
                      </a:r>
                    </a:p>
                  </a:txBody>
                  <a:tcPr marL="0" marR="0" marT="0" marB="0" anchor="b"/>
                </a:tc>
                <a:tc>
                  <a:txBody>
                    <a:bodyPr/>
                    <a:lstStyle/>
                    <a:p>
                      <a:pPr indent="0">
                        <a:buNone/>
                      </a:pPr>
                      <a:r>
                        <a:rPr lang="en-US" altLang="ko-KR" sz="900"/>
                        <a:t>0.780</a:t>
                      </a:r>
                    </a:p>
                  </a:txBody>
                  <a:tcPr marL="0" marR="0" marT="0" marB="0" anchor="b"/>
                </a:tc>
                <a:extLst>
                  <a:ext uri="{0D108BD9-81ED-4DB2-BD59-A6C34878D82A}">
                    <a16:rowId xmlns:a16="http://schemas.microsoft.com/office/drawing/2014/main" val="10001"/>
                  </a:ext>
                </a:extLst>
              </a:tr>
              <a:tr h="140335">
                <a:tc>
                  <a:txBody>
                    <a:bodyPr/>
                    <a:lstStyle/>
                    <a:p>
                      <a:pPr indent="0">
                        <a:buNone/>
                      </a:pPr>
                      <a:r>
                        <a:rPr lang="en-US" altLang="ko-KR" sz="900"/>
                        <a:t>Bi-LSTM</a:t>
                      </a:r>
                    </a:p>
                  </a:txBody>
                  <a:tcPr marL="0" marR="0" marT="0" marB="0" anchor="b"/>
                </a:tc>
                <a:tc vMerge="1">
                  <a:txBody>
                    <a:bodyPr/>
                    <a:lstStyle/>
                    <a:p>
                      <a:endParaRPr lang="en-US"/>
                    </a:p>
                  </a:txBody>
                  <a:tcPr/>
                </a:tc>
                <a:tc>
                  <a:txBody>
                    <a:bodyPr/>
                    <a:lstStyle/>
                    <a:p>
                      <a:pPr indent="0">
                        <a:buNone/>
                      </a:pPr>
                      <a:r>
                        <a:rPr lang="en-US" altLang="ko-KR" sz="900" b="1">
                          <a:solidFill>
                            <a:srgbClr val="FF0000"/>
                          </a:solidFill>
                        </a:rPr>
                        <a:t>0.985</a:t>
                      </a:r>
                    </a:p>
                  </a:txBody>
                  <a:tcPr marL="0" marR="0" marT="0" marB="0" anchor="b"/>
                </a:tc>
                <a:tc>
                  <a:txBody>
                    <a:bodyPr/>
                    <a:lstStyle/>
                    <a:p>
                      <a:pPr indent="0">
                        <a:buNone/>
                      </a:pPr>
                      <a:r>
                        <a:rPr lang="en-US" altLang="ko-KR" sz="900" b="1">
                          <a:solidFill>
                            <a:srgbClr val="FF0000"/>
                          </a:solidFill>
                        </a:rPr>
                        <a:t>0.958</a:t>
                      </a:r>
                    </a:p>
                  </a:txBody>
                  <a:tcPr marL="0" marR="0" marT="0" marB="0" anchor="b"/>
                </a:tc>
                <a:tc>
                  <a:txBody>
                    <a:bodyPr/>
                    <a:lstStyle/>
                    <a:p>
                      <a:pPr indent="0">
                        <a:buNone/>
                      </a:pPr>
                      <a:r>
                        <a:rPr lang="en-US" altLang="ko-KR" sz="900" b="1">
                          <a:solidFill>
                            <a:srgbClr val="FF0000"/>
                          </a:solidFill>
                        </a:rPr>
                        <a:t>0.933</a:t>
                      </a:r>
                    </a:p>
                  </a:txBody>
                  <a:tcPr marL="0" marR="0" marT="0" marB="0" anchor="b"/>
                </a:tc>
                <a:tc>
                  <a:txBody>
                    <a:bodyPr/>
                    <a:lstStyle/>
                    <a:p>
                      <a:pPr indent="0">
                        <a:buNone/>
                      </a:pPr>
                      <a:r>
                        <a:rPr lang="en-US" altLang="ko-KR" sz="900" b="1">
                          <a:solidFill>
                            <a:srgbClr val="FF0000"/>
                          </a:solidFill>
                        </a:rPr>
                        <a:t>0.945</a:t>
                      </a:r>
                    </a:p>
                  </a:txBody>
                  <a:tcPr marL="0" marR="0" marT="0" marB="0" anchor="b"/>
                </a:tc>
                <a:extLst>
                  <a:ext uri="{0D108BD9-81ED-4DB2-BD59-A6C34878D82A}">
                    <a16:rowId xmlns:a16="http://schemas.microsoft.com/office/drawing/2014/main" val="10002"/>
                  </a:ext>
                </a:extLst>
              </a:tr>
              <a:tr h="140970">
                <a:tc>
                  <a:txBody>
                    <a:bodyPr/>
                    <a:lstStyle/>
                    <a:p>
                      <a:pPr indent="0">
                        <a:buNone/>
                      </a:pPr>
                      <a:r>
                        <a:rPr lang="en-US" altLang="ko-KR" sz="900"/>
                        <a:t>GRU</a:t>
                      </a:r>
                    </a:p>
                  </a:txBody>
                  <a:tcPr marL="0" marR="0" marT="0" marB="0" anchor="b"/>
                </a:tc>
                <a:tc vMerge="1">
                  <a:txBody>
                    <a:bodyPr/>
                    <a:lstStyle/>
                    <a:p>
                      <a:endParaRPr lang="en-US"/>
                    </a:p>
                  </a:txBody>
                  <a:tcPr/>
                </a:tc>
                <a:tc>
                  <a:txBody>
                    <a:bodyPr/>
                    <a:lstStyle/>
                    <a:p>
                      <a:pPr indent="0">
                        <a:buNone/>
                      </a:pPr>
                      <a:r>
                        <a:rPr lang="en-US" altLang="ko-KR" sz="900"/>
                        <a:t>0.896</a:t>
                      </a:r>
                    </a:p>
                  </a:txBody>
                  <a:tcPr marL="0" marR="0" marT="0" marB="0" anchor="b"/>
                </a:tc>
                <a:tc>
                  <a:txBody>
                    <a:bodyPr/>
                    <a:lstStyle/>
                    <a:p>
                      <a:pPr indent="0">
                        <a:buNone/>
                      </a:pPr>
                      <a:r>
                        <a:rPr lang="en-US" altLang="ko-KR" sz="900"/>
                        <a:t>0.818</a:t>
                      </a:r>
                    </a:p>
                  </a:txBody>
                  <a:tcPr marL="0" marR="0" marT="0" marB="0" anchor="b"/>
                </a:tc>
                <a:tc>
                  <a:txBody>
                    <a:bodyPr/>
                    <a:lstStyle/>
                    <a:p>
                      <a:pPr indent="0">
                        <a:buNone/>
                      </a:pPr>
                      <a:r>
                        <a:rPr lang="en-US" altLang="ko-KR" sz="900"/>
                        <a:t>0.900</a:t>
                      </a:r>
                    </a:p>
                  </a:txBody>
                  <a:tcPr marL="0" marR="0" marT="0" marB="0" anchor="b"/>
                </a:tc>
                <a:tc>
                  <a:txBody>
                    <a:bodyPr/>
                    <a:lstStyle/>
                    <a:p>
                      <a:pPr indent="0">
                        <a:buNone/>
                      </a:pPr>
                      <a:r>
                        <a:rPr lang="en-US" altLang="ko-KR" sz="900"/>
                        <a:t>0.857</a:t>
                      </a:r>
                    </a:p>
                  </a:txBody>
                  <a:tcPr marL="0" marR="0" marT="0" marB="0" anchor="b"/>
                </a:tc>
                <a:extLst>
                  <a:ext uri="{0D108BD9-81ED-4DB2-BD59-A6C34878D82A}">
                    <a16:rowId xmlns:a16="http://schemas.microsoft.com/office/drawing/2014/main" val="10003"/>
                  </a:ext>
                </a:extLst>
              </a:tr>
              <a:tr h="140335">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extLst>
                  <a:ext uri="{0D108BD9-81ED-4DB2-BD59-A6C34878D82A}">
                    <a16:rowId xmlns:a16="http://schemas.microsoft.com/office/drawing/2014/main" val="10004"/>
                  </a:ext>
                </a:extLst>
              </a:tr>
              <a:tr h="140970">
                <a:tc>
                  <a:txBody>
                    <a:bodyPr/>
                    <a:lstStyle/>
                    <a:p>
                      <a:pPr indent="0">
                        <a:buNone/>
                      </a:pPr>
                      <a:r>
                        <a:rPr lang="en-US" altLang="ko-KR" sz="900"/>
                        <a:t>LSTM</a:t>
                      </a:r>
                    </a:p>
                  </a:txBody>
                  <a:tcPr marL="0" marR="0" marT="0" marB="0" anchor="b"/>
                </a:tc>
                <a:tc rowSpan="3">
                  <a:txBody>
                    <a:bodyPr/>
                    <a:lstStyle/>
                    <a:p>
                      <a:pPr indent="0">
                        <a:buNone/>
                      </a:pPr>
                      <a:r>
                        <a:rPr lang="en-US" altLang="ko-KR" sz="900"/>
                        <a:t>chloroplast &amp; cytoplasmic</a:t>
                      </a:r>
                    </a:p>
                  </a:txBody>
                  <a:tcPr marL="0" marR="0" marT="0" marB="0"/>
                </a:tc>
                <a:tc>
                  <a:txBody>
                    <a:bodyPr/>
                    <a:lstStyle/>
                    <a:p>
                      <a:pPr indent="0">
                        <a:buNone/>
                      </a:pPr>
                      <a:r>
                        <a:rPr lang="en-US" altLang="ko-KR" sz="900"/>
                        <a:t>0.950</a:t>
                      </a:r>
                    </a:p>
                  </a:txBody>
                  <a:tcPr marL="0" marR="0" marT="0" marB="0" anchor="b"/>
                </a:tc>
                <a:tc>
                  <a:txBody>
                    <a:bodyPr/>
                    <a:lstStyle/>
                    <a:p>
                      <a:pPr indent="0">
                        <a:buNone/>
                      </a:pPr>
                      <a:r>
                        <a:rPr lang="en-US" altLang="ko-KR" sz="900"/>
                        <a:t>0.953</a:t>
                      </a:r>
                    </a:p>
                  </a:txBody>
                  <a:tcPr marL="0" marR="0" marT="0" marB="0" anchor="b"/>
                </a:tc>
                <a:tc>
                  <a:txBody>
                    <a:bodyPr/>
                    <a:lstStyle/>
                    <a:p>
                      <a:pPr indent="0">
                        <a:buNone/>
                      </a:pPr>
                      <a:r>
                        <a:rPr lang="en-US" altLang="ko-KR" sz="900"/>
                        <a:t>0.976</a:t>
                      </a:r>
                    </a:p>
                  </a:txBody>
                  <a:tcPr marL="0" marR="0" marT="0" marB="0" anchor="b"/>
                </a:tc>
                <a:tc>
                  <a:txBody>
                    <a:bodyPr/>
                    <a:lstStyle/>
                    <a:p>
                      <a:pPr indent="0">
                        <a:buNone/>
                      </a:pPr>
                      <a:r>
                        <a:rPr lang="en-US" altLang="ko-KR" sz="900"/>
                        <a:t>0.964</a:t>
                      </a:r>
                    </a:p>
                  </a:txBody>
                  <a:tcPr marL="0" marR="0" marT="0" marB="0" anchor="b"/>
                </a:tc>
                <a:extLst>
                  <a:ext uri="{0D108BD9-81ED-4DB2-BD59-A6C34878D82A}">
                    <a16:rowId xmlns:a16="http://schemas.microsoft.com/office/drawing/2014/main" val="10005"/>
                  </a:ext>
                </a:extLst>
              </a:tr>
              <a:tr h="140335">
                <a:tc>
                  <a:txBody>
                    <a:bodyPr/>
                    <a:lstStyle/>
                    <a:p>
                      <a:pPr indent="0">
                        <a:buNone/>
                      </a:pPr>
                      <a:r>
                        <a:rPr lang="en-US" altLang="ko-KR" sz="900"/>
                        <a:t>Bi-LSTM</a:t>
                      </a:r>
                    </a:p>
                  </a:txBody>
                  <a:tcPr marL="0" marR="0" marT="0" marB="0" anchor="b"/>
                </a:tc>
                <a:tc vMerge="1">
                  <a:txBody>
                    <a:bodyPr/>
                    <a:lstStyle/>
                    <a:p>
                      <a:endParaRPr lang="en-US"/>
                    </a:p>
                  </a:txBody>
                  <a:tcPr/>
                </a:tc>
                <a:tc>
                  <a:txBody>
                    <a:bodyPr/>
                    <a:lstStyle/>
                    <a:p>
                      <a:pPr indent="0">
                        <a:buNone/>
                      </a:pPr>
                      <a:r>
                        <a:rPr lang="en-US" altLang="ko-KR" sz="900" b="1">
                          <a:solidFill>
                            <a:srgbClr val="FF0000"/>
                          </a:solidFill>
                        </a:rPr>
                        <a:t>0.967</a:t>
                      </a:r>
                    </a:p>
                  </a:txBody>
                  <a:tcPr marL="0" marR="0" marT="0" marB="0" anchor="b"/>
                </a:tc>
                <a:tc>
                  <a:txBody>
                    <a:bodyPr/>
                    <a:lstStyle/>
                    <a:p>
                      <a:pPr indent="0">
                        <a:buNone/>
                      </a:pPr>
                      <a:r>
                        <a:rPr lang="en-US" altLang="ko-KR" sz="900" b="1">
                          <a:solidFill>
                            <a:srgbClr val="FF0000"/>
                          </a:solidFill>
                        </a:rPr>
                        <a:t>0.973</a:t>
                      </a:r>
                    </a:p>
                  </a:txBody>
                  <a:tcPr marL="0" marR="0" marT="0" marB="0" anchor="b"/>
                </a:tc>
                <a:tc>
                  <a:txBody>
                    <a:bodyPr/>
                    <a:lstStyle/>
                    <a:p>
                      <a:pPr indent="0">
                        <a:buNone/>
                      </a:pPr>
                      <a:r>
                        <a:rPr lang="en-US" altLang="ko-KR" sz="900" b="1">
                          <a:solidFill>
                            <a:srgbClr val="FF0000"/>
                          </a:solidFill>
                        </a:rPr>
                        <a:t>0.986</a:t>
                      </a:r>
                    </a:p>
                  </a:txBody>
                  <a:tcPr marL="0" marR="0" marT="0" marB="0" anchor="b"/>
                </a:tc>
                <a:tc>
                  <a:txBody>
                    <a:bodyPr/>
                    <a:lstStyle/>
                    <a:p>
                      <a:pPr indent="0">
                        <a:buNone/>
                      </a:pPr>
                      <a:r>
                        <a:rPr lang="en-US" altLang="ko-KR" sz="900" b="1">
                          <a:solidFill>
                            <a:srgbClr val="FF0000"/>
                          </a:solidFill>
                        </a:rPr>
                        <a:t>0.979</a:t>
                      </a:r>
                    </a:p>
                  </a:txBody>
                  <a:tcPr marL="0" marR="0" marT="0" marB="0" anchor="b"/>
                </a:tc>
                <a:extLst>
                  <a:ext uri="{0D108BD9-81ED-4DB2-BD59-A6C34878D82A}">
                    <a16:rowId xmlns:a16="http://schemas.microsoft.com/office/drawing/2014/main" val="10006"/>
                  </a:ext>
                </a:extLst>
              </a:tr>
              <a:tr h="140970">
                <a:tc>
                  <a:txBody>
                    <a:bodyPr/>
                    <a:lstStyle/>
                    <a:p>
                      <a:pPr indent="0">
                        <a:buNone/>
                      </a:pPr>
                      <a:r>
                        <a:rPr lang="en-US" altLang="ko-KR" sz="900"/>
                        <a:t>GRU</a:t>
                      </a:r>
                    </a:p>
                  </a:txBody>
                  <a:tcPr marL="0" marR="0" marT="0" marB="0" anchor="b"/>
                </a:tc>
                <a:tc vMerge="1">
                  <a:txBody>
                    <a:bodyPr/>
                    <a:lstStyle/>
                    <a:p>
                      <a:endParaRPr lang="en-US"/>
                    </a:p>
                  </a:txBody>
                  <a:tcPr/>
                </a:tc>
                <a:tc>
                  <a:txBody>
                    <a:bodyPr/>
                    <a:lstStyle/>
                    <a:p>
                      <a:pPr indent="0">
                        <a:buNone/>
                      </a:pPr>
                      <a:r>
                        <a:rPr lang="en-US" altLang="ko-KR" sz="900"/>
                        <a:t>0.912</a:t>
                      </a:r>
                    </a:p>
                  </a:txBody>
                  <a:tcPr marL="0" marR="0" marT="0" marB="0" anchor="b"/>
                </a:tc>
                <a:tc>
                  <a:txBody>
                    <a:bodyPr/>
                    <a:lstStyle/>
                    <a:p>
                      <a:pPr indent="0">
                        <a:buNone/>
                      </a:pPr>
                      <a:r>
                        <a:rPr lang="en-US" altLang="ko-KR" sz="900"/>
                        <a:t>0.945</a:t>
                      </a:r>
                    </a:p>
                  </a:txBody>
                  <a:tcPr marL="0" marR="0" marT="0" marB="0" anchor="b"/>
                </a:tc>
                <a:tc>
                  <a:txBody>
                    <a:bodyPr/>
                    <a:lstStyle/>
                    <a:p>
                      <a:pPr indent="0">
                        <a:buNone/>
                      </a:pPr>
                      <a:r>
                        <a:rPr lang="en-US" altLang="ko-KR" sz="900"/>
                        <a:t>0.841</a:t>
                      </a:r>
                    </a:p>
                  </a:txBody>
                  <a:tcPr marL="0" marR="0" marT="0" marB="0" anchor="b"/>
                </a:tc>
                <a:tc>
                  <a:txBody>
                    <a:bodyPr/>
                    <a:lstStyle/>
                    <a:p>
                      <a:pPr indent="0">
                        <a:buNone/>
                      </a:pPr>
                      <a:r>
                        <a:rPr lang="en-US" altLang="ko-KR" sz="900"/>
                        <a:t>0.890</a:t>
                      </a:r>
                    </a:p>
                  </a:txBody>
                  <a:tcPr marL="0" marR="0" marT="0" marB="0" anchor="b"/>
                </a:tc>
                <a:extLst>
                  <a:ext uri="{0D108BD9-81ED-4DB2-BD59-A6C34878D82A}">
                    <a16:rowId xmlns:a16="http://schemas.microsoft.com/office/drawing/2014/main" val="10007"/>
                  </a:ext>
                </a:extLst>
              </a:tr>
              <a:tr h="140335">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extLst>
                  <a:ext uri="{0D108BD9-81ED-4DB2-BD59-A6C34878D82A}">
                    <a16:rowId xmlns:a16="http://schemas.microsoft.com/office/drawing/2014/main" val="10008"/>
                  </a:ext>
                </a:extLst>
              </a:tr>
              <a:tr h="140970">
                <a:tc>
                  <a:txBody>
                    <a:bodyPr/>
                    <a:lstStyle/>
                    <a:p>
                      <a:pPr indent="0">
                        <a:buNone/>
                      </a:pPr>
                      <a:r>
                        <a:rPr lang="en-US" altLang="ko-KR" sz="900"/>
                        <a:t>LSTM</a:t>
                      </a:r>
                    </a:p>
                  </a:txBody>
                  <a:tcPr marL="0" marR="0" marT="0" marB="0" anchor="b"/>
                </a:tc>
                <a:tc rowSpan="3">
                  <a:txBody>
                    <a:bodyPr/>
                    <a:lstStyle/>
                    <a:p>
                      <a:pPr algn="l">
                        <a:buNone/>
                      </a:pPr>
                      <a:r>
                        <a:rPr lang="en-US" altLang="ko-KR" sz="900"/>
                        <a:t>chloroplast &amp; nuclear </a:t>
                      </a:r>
                    </a:p>
                  </a:txBody>
                  <a:tcPr marL="0" marR="0" marT="0" marB="0"/>
                </a:tc>
                <a:tc>
                  <a:txBody>
                    <a:bodyPr/>
                    <a:lstStyle/>
                    <a:p>
                      <a:pPr algn="l">
                        <a:buNone/>
                      </a:pPr>
                      <a:r>
                        <a:rPr lang="en-US" altLang="ko-KR" sz="900"/>
                        <a:t>0.856</a:t>
                      </a:r>
                    </a:p>
                  </a:txBody>
                  <a:tcPr marL="0" marR="0" marT="0" marB="0" anchor="b"/>
                </a:tc>
                <a:tc>
                  <a:txBody>
                    <a:bodyPr/>
                    <a:lstStyle/>
                    <a:p>
                      <a:pPr algn="l">
                        <a:buNone/>
                      </a:pPr>
                      <a:r>
                        <a:rPr lang="en-US" altLang="ko-KR" sz="900" b="1">
                          <a:solidFill>
                            <a:srgbClr val="FF0000"/>
                          </a:solidFill>
                        </a:rPr>
                        <a:t>0.964</a:t>
                      </a:r>
                    </a:p>
                  </a:txBody>
                  <a:tcPr marL="0" marR="0" marT="0" marB="0" anchor="b"/>
                </a:tc>
                <a:tc>
                  <a:txBody>
                    <a:bodyPr/>
                    <a:lstStyle/>
                    <a:p>
                      <a:pPr indent="0">
                        <a:buNone/>
                      </a:pPr>
                      <a:r>
                        <a:rPr lang="en-US" altLang="ko-KR" sz="900"/>
                        <a:t>0.769</a:t>
                      </a:r>
                    </a:p>
                  </a:txBody>
                  <a:tcPr marL="0" marR="0" marT="0" marB="0" anchor="b"/>
                </a:tc>
                <a:tc>
                  <a:txBody>
                    <a:bodyPr/>
                    <a:lstStyle/>
                    <a:p>
                      <a:pPr indent="0">
                        <a:buNone/>
                      </a:pPr>
                      <a:r>
                        <a:rPr lang="en-US" altLang="ko-KR" sz="900"/>
                        <a:t>0.856</a:t>
                      </a:r>
                    </a:p>
                  </a:txBody>
                  <a:tcPr marL="0" marR="0" marT="0" marB="0" anchor="b"/>
                </a:tc>
                <a:extLst>
                  <a:ext uri="{0D108BD9-81ED-4DB2-BD59-A6C34878D82A}">
                    <a16:rowId xmlns:a16="http://schemas.microsoft.com/office/drawing/2014/main" val="10009"/>
                  </a:ext>
                </a:extLst>
              </a:tr>
              <a:tr h="140335">
                <a:tc>
                  <a:txBody>
                    <a:bodyPr/>
                    <a:lstStyle/>
                    <a:p>
                      <a:pPr indent="0">
                        <a:buNone/>
                      </a:pPr>
                      <a:r>
                        <a:rPr lang="en-US" altLang="ko-KR" sz="900"/>
                        <a:t>Bi-LSTM</a:t>
                      </a:r>
                    </a:p>
                  </a:txBody>
                  <a:tcPr marL="0" marR="0" marT="0" marB="0" anchor="b"/>
                </a:tc>
                <a:tc vMerge="1">
                  <a:txBody>
                    <a:bodyPr/>
                    <a:lstStyle/>
                    <a:p>
                      <a:endParaRPr lang="en-US"/>
                    </a:p>
                  </a:txBody>
                  <a:tcPr/>
                </a:tc>
                <a:tc>
                  <a:txBody>
                    <a:bodyPr/>
                    <a:lstStyle/>
                    <a:p>
                      <a:pPr indent="0">
                        <a:buNone/>
                      </a:pPr>
                      <a:r>
                        <a:rPr lang="en-US" altLang="ko-KR" sz="900"/>
                        <a:t>0.928</a:t>
                      </a:r>
                    </a:p>
                  </a:txBody>
                  <a:tcPr marL="0" marR="0" marT="0" marB="0" anchor="b"/>
                </a:tc>
                <a:tc>
                  <a:txBody>
                    <a:bodyPr/>
                    <a:lstStyle/>
                    <a:p>
                      <a:pPr indent="0">
                        <a:buNone/>
                      </a:pPr>
                      <a:r>
                        <a:rPr lang="en-US" altLang="ko-KR" sz="900"/>
                        <a:t>0.931</a:t>
                      </a:r>
                    </a:p>
                  </a:txBody>
                  <a:tcPr marL="0" marR="0" marT="0" marB="0" anchor="b"/>
                </a:tc>
                <a:tc>
                  <a:txBody>
                    <a:bodyPr/>
                    <a:lstStyle/>
                    <a:p>
                      <a:pPr indent="0">
                        <a:buNone/>
                      </a:pPr>
                      <a:r>
                        <a:rPr lang="en-US" altLang="ko-KR" sz="900"/>
                        <a:t>0.909</a:t>
                      </a:r>
                    </a:p>
                  </a:txBody>
                  <a:tcPr marL="0" marR="0" marT="0" marB="0" anchor="b"/>
                </a:tc>
                <a:tc>
                  <a:txBody>
                    <a:bodyPr/>
                    <a:lstStyle/>
                    <a:p>
                      <a:pPr indent="0">
                        <a:buNone/>
                      </a:pPr>
                      <a:r>
                        <a:rPr lang="en-US" altLang="ko-KR" sz="900"/>
                        <a:t>0.920</a:t>
                      </a:r>
                    </a:p>
                  </a:txBody>
                  <a:tcPr marL="0" marR="0" marT="0" marB="0" anchor="b"/>
                </a:tc>
                <a:extLst>
                  <a:ext uri="{0D108BD9-81ED-4DB2-BD59-A6C34878D82A}">
                    <a16:rowId xmlns:a16="http://schemas.microsoft.com/office/drawing/2014/main" val="10010"/>
                  </a:ext>
                </a:extLst>
              </a:tr>
              <a:tr h="140970">
                <a:tc>
                  <a:txBody>
                    <a:bodyPr/>
                    <a:lstStyle/>
                    <a:p>
                      <a:pPr indent="0">
                        <a:buNone/>
                      </a:pPr>
                      <a:r>
                        <a:rPr lang="en-US" altLang="ko-KR" sz="900"/>
                        <a:t>GRU</a:t>
                      </a:r>
                    </a:p>
                  </a:txBody>
                  <a:tcPr marL="0" marR="0" marT="0" marB="0" anchor="b"/>
                </a:tc>
                <a:tc vMerge="1">
                  <a:txBody>
                    <a:bodyPr/>
                    <a:lstStyle/>
                    <a:p>
                      <a:endParaRPr lang="en-US"/>
                    </a:p>
                  </a:txBody>
                  <a:tcPr/>
                </a:tc>
                <a:tc>
                  <a:txBody>
                    <a:bodyPr/>
                    <a:lstStyle/>
                    <a:p>
                      <a:pPr indent="0">
                        <a:buNone/>
                      </a:pPr>
                      <a:r>
                        <a:rPr lang="en-US" altLang="ko-KR" sz="900" b="1">
                          <a:solidFill>
                            <a:srgbClr val="FF0000"/>
                          </a:solidFill>
                        </a:rPr>
                        <a:t>0.943</a:t>
                      </a:r>
                      <a:endParaRPr lang="en-US" altLang="ko-KR" sz="900"/>
                    </a:p>
                  </a:txBody>
                  <a:tcPr marL="0" marR="0" marT="0" marB="0" anchor="b"/>
                </a:tc>
                <a:tc>
                  <a:txBody>
                    <a:bodyPr/>
                    <a:lstStyle/>
                    <a:p>
                      <a:pPr indent="0">
                        <a:buNone/>
                      </a:pPr>
                      <a:r>
                        <a:rPr lang="en-US" altLang="ko-KR" sz="900"/>
                        <a:t>0.931</a:t>
                      </a:r>
                    </a:p>
                  </a:txBody>
                  <a:tcPr marL="0" marR="0" marT="0" marB="0" anchor="b"/>
                </a:tc>
                <a:tc>
                  <a:txBody>
                    <a:bodyPr/>
                    <a:lstStyle/>
                    <a:p>
                      <a:pPr algn="l">
                        <a:buNone/>
                      </a:pPr>
                      <a:r>
                        <a:rPr lang="en-US" altLang="ko-KR" sz="900" b="1">
                          <a:solidFill>
                            <a:srgbClr val="FF0000"/>
                          </a:solidFill>
                        </a:rPr>
                        <a:t>0.929</a:t>
                      </a:r>
                    </a:p>
                  </a:txBody>
                  <a:tcPr marL="0" marR="0" marT="0" marB="0" anchor="b"/>
                </a:tc>
                <a:tc>
                  <a:txBody>
                    <a:bodyPr/>
                    <a:lstStyle/>
                    <a:p>
                      <a:pPr algn="l">
                        <a:buNone/>
                      </a:pPr>
                      <a:r>
                        <a:rPr lang="en-US" altLang="ko-KR" sz="900" b="1">
                          <a:solidFill>
                            <a:srgbClr val="FF0000"/>
                          </a:solidFill>
                        </a:rPr>
                        <a:t>0.930</a:t>
                      </a:r>
                    </a:p>
                  </a:txBody>
                  <a:tcPr marL="0" marR="0" marT="0" marB="0" anchor="b"/>
                </a:tc>
                <a:extLst>
                  <a:ext uri="{0D108BD9-81ED-4DB2-BD59-A6C34878D82A}">
                    <a16:rowId xmlns:a16="http://schemas.microsoft.com/office/drawing/2014/main" val="10011"/>
                  </a:ext>
                </a:extLst>
              </a:tr>
              <a:tr h="140335">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extLst>
                  <a:ext uri="{0D108BD9-81ED-4DB2-BD59-A6C34878D82A}">
                    <a16:rowId xmlns:a16="http://schemas.microsoft.com/office/drawing/2014/main" val="10012"/>
                  </a:ext>
                </a:extLst>
              </a:tr>
              <a:tr h="140970">
                <a:tc>
                  <a:txBody>
                    <a:bodyPr/>
                    <a:lstStyle/>
                    <a:p>
                      <a:pPr indent="0">
                        <a:buNone/>
                      </a:pPr>
                      <a:r>
                        <a:rPr lang="en-US" altLang="ko-KR" sz="900"/>
                        <a:t>LSTM</a:t>
                      </a:r>
                    </a:p>
                  </a:txBody>
                  <a:tcPr marL="0" marR="0" marT="0" marB="0" anchor="b"/>
                </a:tc>
                <a:tc rowSpan="3">
                  <a:txBody>
                    <a:bodyPr/>
                    <a:lstStyle/>
                    <a:p>
                      <a:pPr indent="0">
                        <a:buNone/>
                      </a:pPr>
                      <a:r>
                        <a:rPr lang="en-US" altLang="ko-KR" sz="900"/>
                        <a:t>ER &amp; plasma membrane</a:t>
                      </a:r>
                    </a:p>
                  </a:txBody>
                  <a:tcPr marL="0" marR="0" marT="0" marB="0"/>
                </a:tc>
                <a:tc>
                  <a:txBody>
                    <a:bodyPr/>
                    <a:lstStyle/>
                    <a:p>
                      <a:pPr indent="0">
                        <a:buNone/>
                      </a:pPr>
                      <a:r>
                        <a:rPr lang="en-US" altLang="ko-KR" sz="900"/>
                        <a:t>0.768</a:t>
                      </a:r>
                    </a:p>
                  </a:txBody>
                  <a:tcPr marL="0" marR="0" marT="0" marB="0" anchor="b"/>
                </a:tc>
                <a:tc>
                  <a:txBody>
                    <a:bodyPr/>
                    <a:lstStyle/>
                    <a:p>
                      <a:pPr indent="0">
                        <a:buNone/>
                      </a:pPr>
                      <a:r>
                        <a:rPr lang="en-US" altLang="ko-KR" sz="900"/>
                        <a:t>0.748</a:t>
                      </a:r>
                    </a:p>
                  </a:txBody>
                  <a:tcPr marL="0" marR="0" marT="0" marB="0" anchor="b"/>
                </a:tc>
                <a:tc>
                  <a:txBody>
                    <a:bodyPr/>
                    <a:lstStyle/>
                    <a:p>
                      <a:pPr indent="0">
                        <a:buNone/>
                      </a:pPr>
                      <a:r>
                        <a:rPr lang="en-US" altLang="ko-KR" sz="900"/>
                        <a:t>0.777</a:t>
                      </a:r>
                    </a:p>
                  </a:txBody>
                  <a:tcPr marL="0" marR="0" marT="0" marB="0" anchor="b"/>
                </a:tc>
                <a:tc>
                  <a:txBody>
                    <a:bodyPr/>
                    <a:lstStyle/>
                    <a:p>
                      <a:pPr indent="0">
                        <a:buNone/>
                      </a:pPr>
                      <a:r>
                        <a:rPr lang="en-US" altLang="ko-KR" sz="900"/>
                        <a:t>0.762</a:t>
                      </a:r>
                    </a:p>
                  </a:txBody>
                  <a:tcPr marL="0" marR="0" marT="0" marB="0" anchor="b"/>
                </a:tc>
                <a:extLst>
                  <a:ext uri="{0D108BD9-81ED-4DB2-BD59-A6C34878D82A}">
                    <a16:rowId xmlns:a16="http://schemas.microsoft.com/office/drawing/2014/main" val="10013"/>
                  </a:ext>
                </a:extLst>
              </a:tr>
              <a:tr h="140335">
                <a:tc>
                  <a:txBody>
                    <a:bodyPr/>
                    <a:lstStyle/>
                    <a:p>
                      <a:pPr indent="0">
                        <a:buNone/>
                      </a:pPr>
                      <a:r>
                        <a:rPr lang="en-US" altLang="ko-KR" sz="900"/>
                        <a:t>Bi-LSTM</a:t>
                      </a:r>
                    </a:p>
                  </a:txBody>
                  <a:tcPr marL="0" marR="0" marT="0" marB="0" anchor="b"/>
                </a:tc>
                <a:tc vMerge="1">
                  <a:txBody>
                    <a:bodyPr/>
                    <a:lstStyle/>
                    <a:p>
                      <a:endParaRPr lang="en-US"/>
                    </a:p>
                  </a:txBody>
                  <a:tcPr/>
                </a:tc>
                <a:tc>
                  <a:txBody>
                    <a:bodyPr/>
                    <a:lstStyle/>
                    <a:p>
                      <a:pPr indent="0">
                        <a:buNone/>
                      </a:pPr>
                      <a:r>
                        <a:rPr lang="en-US" altLang="ko-KR" sz="900"/>
                        <a:t>0.882</a:t>
                      </a:r>
                    </a:p>
                  </a:txBody>
                  <a:tcPr marL="0" marR="0" marT="0" marB="0" anchor="b"/>
                </a:tc>
                <a:tc>
                  <a:txBody>
                    <a:bodyPr/>
                    <a:lstStyle/>
                    <a:p>
                      <a:pPr indent="0">
                        <a:buNone/>
                      </a:pPr>
                      <a:r>
                        <a:rPr lang="en-US" altLang="ko-KR" sz="900"/>
                        <a:t>0.899</a:t>
                      </a:r>
                    </a:p>
                  </a:txBody>
                  <a:tcPr marL="0" marR="0" marT="0" marB="0" anchor="b"/>
                </a:tc>
                <a:tc>
                  <a:txBody>
                    <a:bodyPr/>
                    <a:lstStyle/>
                    <a:p>
                      <a:pPr indent="0">
                        <a:buNone/>
                      </a:pPr>
                      <a:r>
                        <a:rPr lang="en-US" altLang="ko-KR" sz="900" b="1">
                          <a:solidFill>
                            <a:srgbClr val="FF0000"/>
                          </a:solidFill>
                        </a:rPr>
                        <a:t>0.865</a:t>
                      </a:r>
                    </a:p>
                  </a:txBody>
                  <a:tcPr marL="0" marR="0" marT="0" marB="0" anchor="b"/>
                </a:tc>
                <a:tc>
                  <a:txBody>
                    <a:bodyPr/>
                    <a:lstStyle/>
                    <a:p>
                      <a:pPr indent="0">
                        <a:buNone/>
                      </a:pPr>
                      <a:r>
                        <a:rPr lang="en-US" altLang="ko-KR" sz="900"/>
                        <a:t>0.882</a:t>
                      </a:r>
                    </a:p>
                  </a:txBody>
                  <a:tcPr marL="0" marR="0" marT="0" marB="0" anchor="b"/>
                </a:tc>
                <a:extLst>
                  <a:ext uri="{0D108BD9-81ED-4DB2-BD59-A6C34878D82A}">
                    <a16:rowId xmlns:a16="http://schemas.microsoft.com/office/drawing/2014/main" val="10014"/>
                  </a:ext>
                </a:extLst>
              </a:tr>
              <a:tr h="140970">
                <a:tc>
                  <a:txBody>
                    <a:bodyPr/>
                    <a:lstStyle/>
                    <a:p>
                      <a:pPr indent="0">
                        <a:buNone/>
                      </a:pPr>
                      <a:r>
                        <a:rPr lang="en-US" altLang="ko-KR" sz="900"/>
                        <a:t>GRU</a:t>
                      </a:r>
                    </a:p>
                  </a:txBody>
                  <a:tcPr marL="0" marR="0" marT="0" marB="0" anchor="b"/>
                </a:tc>
                <a:tc vMerge="1">
                  <a:txBody>
                    <a:bodyPr/>
                    <a:lstStyle/>
                    <a:p>
                      <a:endParaRPr lang="en-US"/>
                    </a:p>
                  </a:txBody>
                  <a:tcPr/>
                </a:tc>
                <a:tc>
                  <a:txBody>
                    <a:bodyPr/>
                    <a:lstStyle/>
                    <a:p>
                      <a:pPr indent="0">
                        <a:buNone/>
                      </a:pPr>
                      <a:r>
                        <a:rPr lang="en-US" altLang="ko-KR" sz="900" b="1">
                          <a:solidFill>
                            <a:srgbClr val="FF0000"/>
                          </a:solidFill>
                        </a:rPr>
                        <a:t>0.916</a:t>
                      </a:r>
                    </a:p>
                  </a:txBody>
                  <a:tcPr marL="0" marR="0" marT="0" marB="0" anchor="b"/>
                </a:tc>
                <a:tc>
                  <a:txBody>
                    <a:bodyPr/>
                    <a:lstStyle/>
                    <a:p>
                      <a:pPr indent="0">
                        <a:buNone/>
                      </a:pPr>
                      <a:r>
                        <a:rPr lang="en-US" altLang="ko-KR" sz="900" b="1">
                          <a:solidFill>
                            <a:srgbClr val="FF0000"/>
                          </a:solidFill>
                        </a:rPr>
                        <a:t>0.951</a:t>
                      </a:r>
                    </a:p>
                  </a:txBody>
                  <a:tcPr marL="0" marR="0" marT="0" marB="0" anchor="b"/>
                </a:tc>
                <a:tc>
                  <a:txBody>
                    <a:bodyPr/>
                    <a:lstStyle/>
                    <a:p>
                      <a:pPr indent="0">
                        <a:buNone/>
                      </a:pPr>
                      <a:r>
                        <a:rPr lang="en-US" altLang="ko-KR" sz="900"/>
                        <a:t>0.858</a:t>
                      </a:r>
                    </a:p>
                  </a:txBody>
                  <a:tcPr marL="0" marR="0" marT="0" marB="0" anchor="b"/>
                </a:tc>
                <a:tc>
                  <a:txBody>
                    <a:bodyPr/>
                    <a:lstStyle/>
                    <a:p>
                      <a:pPr indent="0">
                        <a:buNone/>
                      </a:pPr>
                      <a:r>
                        <a:rPr lang="en-US" altLang="ko-KR" sz="900" b="1">
                          <a:solidFill>
                            <a:srgbClr val="FF0000"/>
                          </a:solidFill>
                        </a:rPr>
                        <a:t>0.902</a:t>
                      </a:r>
                    </a:p>
                  </a:txBody>
                  <a:tcPr marL="0" marR="0" marT="0" marB="0" anchor="b"/>
                </a:tc>
                <a:extLst>
                  <a:ext uri="{0D108BD9-81ED-4DB2-BD59-A6C34878D82A}">
                    <a16:rowId xmlns:a16="http://schemas.microsoft.com/office/drawing/2014/main" val="10015"/>
                  </a:ext>
                </a:extLst>
              </a:tr>
              <a:tr h="140335">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extLst>
                  <a:ext uri="{0D108BD9-81ED-4DB2-BD59-A6C34878D82A}">
                    <a16:rowId xmlns:a16="http://schemas.microsoft.com/office/drawing/2014/main" val="10016"/>
                  </a:ext>
                </a:extLst>
              </a:tr>
              <a:tr h="140970">
                <a:tc>
                  <a:txBody>
                    <a:bodyPr/>
                    <a:lstStyle/>
                    <a:p>
                      <a:pPr indent="0">
                        <a:buNone/>
                      </a:pPr>
                      <a:r>
                        <a:rPr lang="en-US" altLang="ko-KR" sz="900"/>
                        <a:t>LSTM</a:t>
                      </a:r>
                    </a:p>
                  </a:txBody>
                  <a:tcPr marL="0" marR="0" marT="0" marB="0" anchor="b"/>
                </a:tc>
                <a:tc rowSpan="3">
                  <a:txBody>
                    <a:bodyPr/>
                    <a:lstStyle/>
                    <a:p>
                      <a:pPr indent="0">
                        <a:buNone/>
                      </a:pPr>
                      <a:r>
                        <a:rPr lang="en-US" altLang="ko-KR" sz="900"/>
                        <a:t>ER &amp; cytoplasmic</a:t>
                      </a:r>
                    </a:p>
                  </a:txBody>
                  <a:tcPr marL="0" marR="0" marT="0" marB="0"/>
                </a:tc>
                <a:tc>
                  <a:txBody>
                    <a:bodyPr/>
                    <a:lstStyle/>
                    <a:p>
                      <a:pPr indent="0">
                        <a:buNone/>
                      </a:pPr>
                      <a:r>
                        <a:rPr lang="en-US" altLang="ko-KR" sz="900"/>
                        <a:t>0.922</a:t>
                      </a:r>
                    </a:p>
                  </a:txBody>
                  <a:tcPr marL="0" marR="0" marT="0" marB="0" anchor="b"/>
                </a:tc>
                <a:tc>
                  <a:txBody>
                    <a:bodyPr/>
                    <a:lstStyle/>
                    <a:p>
                      <a:pPr indent="0">
                        <a:buNone/>
                      </a:pPr>
                      <a:r>
                        <a:rPr lang="en-US" altLang="ko-KR" sz="900"/>
                        <a:t>0.959</a:t>
                      </a:r>
                    </a:p>
                  </a:txBody>
                  <a:tcPr marL="0" marR="0" marT="0" marB="0" anchor="b"/>
                </a:tc>
                <a:tc>
                  <a:txBody>
                    <a:bodyPr/>
                    <a:lstStyle/>
                    <a:p>
                      <a:pPr indent="0">
                        <a:buNone/>
                      </a:pPr>
                      <a:r>
                        <a:rPr lang="en-US" altLang="ko-KR" sz="900"/>
                        <a:t>0.878</a:t>
                      </a:r>
                    </a:p>
                  </a:txBody>
                  <a:tcPr marL="0" marR="0" marT="0" marB="0" anchor="b"/>
                </a:tc>
                <a:tc>
                  <a:txBody>
                    <a:bodyPr/>
                    <a:lstStyle/>
                    <a:p>
                      <a:pPr indent="0">
                        <a:buNone/>
                      </a:pPr>
                      <a:r>
                        <a:rPr lang="en-US" altLang="ko-KR" sz="900"/>
                        <a:t>0.917</a:t>
                      </a:r>
                    </a:p>
                  </a:txBody>
                  <a:tcPr marL="0" marR="0" marT="0" marB="0" anchor="b"/>
                </a:tc>
                <a:extLst>
                  <a:ext uri="{0D108BD9-81ED-4DB2-BD59-A6C34878D82A}">
                    <a16:rowId xmlns:a16="http://schemas.microsoft.com/office/drawing/2014/main" val="10017"/>
                  </a:ext>
                </a:extLst>
              </a:tr>
              <a:tr h="140335">
                <a:tc>
                  <a:txBody>
                    <a:bodyPr/>
                    <a:lstStyle/>
                    <a:p>
                      <a:pPr indent="0">
                        <a:buNone/>
                      </a:pPr>
                      <a:r>
                        <a:rPr lang="en-US" altLang="ko-KR" sz="900"/>
                        <a:t>Bi-LSTM</a:t>
                      </a:r>
                    </a:p>
                  </a:txBody>
                  <a:tcPr marL="0" marR="0" marT="0" marB="0" anchor="b"/>
                </a:tc>
                <a:tc vMerge="1">
                  <a:txBody>
                    <a:bodyPr/>
                    <a:lstStyle/>
                    <a:p>
                      <a:endParaRPr lang="en-US"/>
                    </a:p>
                  </a:txBody>
                  <a:tcPr/>
                </a:tc>
                <a:tc>
                  <a:txBody>
                    <a:bodyPr/>
                    <a:lstStyle/>
                    <a:p>
                      <a:pPr indent="0">
                        <a:buNone/>
                      </a:pPr>
                      <a:r>
                        <a:rPr lang="en-US" altLang="ko-KR" sz="900"/>
                        <a:t>0.923</a:t>
                      </a:r>
                    </a:p>
                  </a:txBody>
                  <a:tcPr marL="0" marR="0" marT="0" marB="0" anchor="b"/>
                </a:tc>
                <a:tc>
                  <a:txBody>
                    <a:bodyPr/>
                    <a:lstStyle/>
                    <a:p>
                      <a:pPr indent="0">
                        <a:buNone/>
                      </a:pPr>
                      <a:r>
                        <a:rPr lang="en-US" altLang="ko-KR" sz="900"/>
                        <a:t>0.938</a:t>
                      </a:r>
                    </a:p>
                  </a:txBody>
                  <a:tcPr marL="0" marR="0" marT="0" marB="0" anchor="b"/>
                </a:tc>
                <a:tc>
                  <a:txBody>
                    <a:bodyPr/>
                    <a:lstStyle/>
                    <a:p>
                      <a:pPr indent="0">
                        <a:buNone/>
                      </a:pPr>
                      <a:r>
                        <a:rPr lang="en-US" altLang="ko-KR" sz="900"/>
                        <a:t>0.882</a:t>
                      </a:r>
                    </a:p>
                  </a:txBody>
                  <a:tcPr marL="0" marR="0" marT="0" marB="0" anchor="b"/>
                </a:tc>
                <a:tc>
                  <a:txBody>
                    <a:bodyPr/>
                    <a:lstStyle/>
                    <a:p>
                      <a:pPr indent="0">
                        <a:buNone/>
                      </a:pPr>
                      <a:r>
                        <a:rPr lang="en-US" altLang="ko-KR" sz="900"/>
                        <a:t>0.909</a:t>
                      </a:r>
                    </a:p>
                  </a:txBody>
                  <a:tcPr marL="0" marR="0" marT="0" marB="0" anchor="b"/>
                </a:tc>
                <a:extLst>
                  <a:ext uri="{0D108BD9-81ED-4DB2-BD59-A6C34878D82A}">
                    <a16:rowId xmlns:a16="http://schemas.microsoft.com/office/drawing/2014/main" val="10018"/>
                  </a:ext>
                </a:extLst>
              </a:tr>
              <a:tr h="140970">
                <a:tc>
                  <a:txBody>
                    <a:bodyPr/>
                    <a:lstStyle/>
                    <a:p>
                      <a:pPr indent="0">
                        <a:buNone/>
                      </a:pPr>
                      <a:r>
                        <a:rPr lang="en-US" altLang="ko-KR" sz="900"/>
                        <a:t>GRU</a:t>
                      </a:r>
                    </a:p>
                  </a:txBody>
                  <a:tcPr marL="0" marR="0" marT="0" marB="0" anchor="b"/>
                </a:tc>
                <a:tc vMerge="1">
                  <a:txBody>
                    <a:bodyPr/>
                    <a:lstStyle/>
                    <a:p>
                      <a:endParaRPr lang="en-US"/>
                    </a:p>
                  </a:txBody>
                  <a:tcPr/>
                </a:tc>
                <a:tc>
                  <a:txBody>
                    <a:bodyPr/>
                    <a:lstStyle/>
                    <a:p>
                      <a:pPr indent="0">
                        <a:buNone/>
                      </a:pPr>
                      <a:r>
                        <a:rPr lang="en-US" altLang="ko-KR" sz="900" b="1">
                          <a:solidFill>
                            <a:srgbClr val="FF0000"/>
                          </a:solidFill>
                        </a:rPr>
                        <a:t>0.957</a:t>
                      </a:r>
                    </a:p>
                  </a:txBody>
                  <a:tcPr marL="0" marR="0" marT="0" marB="0" anchor="b"/>
                </a:tc>
                <a:tc>
                  <a:txBody>
                    <a:bodyPr/>
                    <a:lstStyle/>
                    <a:p>
                      <a:pPr indent="0">
                        <a:buNone/>
                      </a:pPr>
                      <a:r>
                        <a:rPr lang="en-US" altLang="ko-KR" sz="900" b="1">
                          <a:solidFill>
                            <a:srgbClr val="FF0000"/>
                          </a:solidFill>
                        </a:rPr>
                        <a:t>0.979</a:t>
                      </a:r>
                    </a:p>
                  </a:txBody>
                  <a:tcPr marL="0" marR="0" marT="0" marB="0" anchor="b"/>
                </a:tc>
                <a:tc>
                  <a:txBody>
                    <a:bodyPr/>
                    <a:lstStyle/>
                    <a:p>
                      <a:pPr indent="0">
                        <a:buNone/>
                      </a:pPr>
                      <a:r>
                        <a:rPr lang="en-US" altLang="ko-KR" sz="900" b="1">
                          <a:solidFill>
                            <a:srgbClr val="FF0000"/>
                          </a:solidFill>
                        </a:rPr>
                        <a:t>0.959</a:t>
                      </a:r>
                    </a:p>
                  </a:txBody>
                  <a:tcPr marL="0" marR="0" marT="0" marB="0" anchor="b"/>
                </a:tc>
                <a:tc>
                  <a:txBody>
                    <a:bodyPr/>
                    <a:lstStyle/>
                    <a:p>
                      <a:pPr indent="0">
                        <a:buNone/>
                      </a:pPr>
                      <a:r>
                        <a:rPr lang="en-US" altLang="ko-KR" sz="900" b="1">
                          <a:solidFill>
                            <a:srgbClr val="FF0000"/>
                          </a:solidFill>
                        </a:rPr>
                        <a:t>0.969</a:t>
                      </a:r>
                    </a:p>
                  </a:txBody>
                  <a:tcPr marL="0" marR="0" marT="0" marB="0" anchor="b"/>
                </a:tc>
                <a:extLst>
                  <a:ext uri="{0D108BD9-81ED-4DB2-BD59-A6C34878D82A}">
                    <a16:rowId xmlns:a16="http://schemas.microsoft.com/office/drawing/2014/main" val="10019"/>
                  </a:ext>
                </a:extLst>
              </a:tr>
              <a:tr h="140335">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tc>
                  <a:txBody>
                    <a:bodyPr/>
                    <a:lstStyle/>
                    <a:p>
                      <a:pPr indent="0">
                        <a:buNone/>
                      </a:pPr>
                      <a:r>
                        <a:rPr lang="en-US" altLang="ko-KR" sz="900"/>
                        <a:t> </a:t>
                      </a:r>
                    </a:p>
                  </a:txBody>
                  <a:tcPr marL="0" marR="0" marT="0" marB="0" anchor="b"/>
                </a:tc>
                <a:extLst>
                  <a:ext uri="{0D108BD9-81ED-4DB2-BD59-A6C34878D82A}">
                    <a16:rowId xmlns:a16="http://schemas.microsoft.com/office/drawing/2014/main" val="10020"/>
                  </a:ext>
                </a:extLst>
              </a:tr>
              <a:tr h="140970">
                <a:tc>
                  <a:txBody>
                    <a:bodyPr/>
                    <a:lstStyle/>
                    <a:p>
                      <a:pPr indent="0">
                        <a:buNone/>
                      </a:pPr>
                      <a:r>
                        <a:rPr lang="en-US" altLang="ko-KR" sz="900"/>
                        <a:t>LSTM</a:t>
                      </a:r>
                    </a:p>
                  </a:txBody>
                  <a:tcPr marL="0" marR="0" marT="0" marB="0" anchor="b"/>
                </a:tc>
                <a:tc rowSpan="3">
                  <a:txBody>
                    <a:bodyPr/>
                    <a:lstStyle/>
                    <a:p>
                      <a:pPr indent="0">
                        <a:buNone/>
                      </a:pPr>
                      <a:r>
                        <a:rPr lang="en-US" altLang="ko-KR" sz="900"/>
                        <a:t>ER &amp; nuclear </a:t>
                      </a:r>
                    </a:p>
                  </a:txBody>
                  <a:tcPr marL="0" marR="0" marT="0" marB="0"/>
                </a:tc>
                <a:tc>
                  <a:txBody>
                    <a:bodyPr/>
                    <a:lstStyle/>
                    <a:p>
                      <a:pPr indent="0">
                        <a:buNone/>
                      </a:pPr>
                      <a:r>
                        <a:rPr lang="en-US" altLang="ko-KR" sz="900"/>
                        <a:t>0.910</a:t>
                      </a:r>
                    </a:p>
                  </a:txBody>
                  <a:tcPr marL="0" marR="0" marT="0" marB="0" anchor="b"/>
                </a:tc>
                <a:tc>
                  <a:txBody>
                    <a:bodyPr/>
                    <a:lstStyle/>
                    <a:p>
                      <a:pPr indent="0">
                        <a:buNone/>
                      </a:pPr>
                      <a:r>
                        <a:rPr lang="en-US" altLang="ko-KR" sz="900"/>
                        <a:t>0.979</a:t>
                      </a:r>
                    </a:p>
                  </a:txBody>
                  <a:tcPr marL="0" marR="0" marT="0" marB="0" anchor="b"/>
                </a:tc>
                <a:tc>
                  <a:txBody>
                    <a:bodyPr/>
                    <a:lstStyle/>
                    <a:p>
                      <a:pPr indent="0">
                        <a:buNone/>
                      </a:pPr>
                      <a:r>
                        <a:rPr lang="en-US" altLang="ko-KR" sz="900"/>
                        <a:t>0.909</a:t>
                      </a:r>
                    </a:p>
                  </a:txBody>
                  <a:tcPr marL="0" marR="0" marT="0" marB="0" anchor="b"/>
                </a:tc>
                <a:tc>
                  <a:txBody>
                    <a:bodyPr/>
                    <a:lstStyle/>
                    <a:p>
                      <a:pPr indent="0">
                        <a:buNone/>
                      </a:pPr>
                      <a:r>
                        <a:rPr lang="en-US" altLang="ko-KR" sz="900"/>
                        <a:t>0.943</a:t>
                      </a:r>
                    </a:p>
                  </a:txBody>
                  <a:tcPr marL="0" marR="0" marT="0" marB="0" anchor="b"/>
                </a:tc>
                <a:extLst>
                  <a:ext uri="{0D108BD9-81ED-4DB2-BD59-A6C34878D82A}">
                    <a16:rowId xmlns:a16="http://schemas.microsoft.com/office/drawing/2014/main" val="10021"/>
                  </a:ext>
                </a:extLst>
              </a:tr>
              <a:tr h="140335">
                <a:tc>
                  <a:txBody>
                    <a:bodyPr/>
                    <a:lstStyle/>
                    <a:p>
                      <a:pPr indent="0">
                        <a:buNone/>
                      </a:pPr>
                      <a:r>
                        <a:rPr lang="en-US" altLang="ko-KR" sz="900"/>
                        <a:t>Bi-LSTM</a:t>
                      </a:r>
                    </a:p>
                  </a:txBody>
                  <a:tcPr marL="0" marR="0" marT="0" marB="0" anchor="b"/>
                </a:tc>
                <a:tc vMerge="1">
                  <a:txBody>
                    <a:bodyPr/>
                    <a:lstStyle/>
                    <a:p>
                      <a:endParaRPr lang="en-US"/>
                    </a:p>
                  </a:txBody>
                  <a:tcPr/>
                </a:tc>
                <a:tc>
                  <a:txBody>
                    <a:bodyPr/>
                    <a:lstStyle/>
                    <a:p>
                      <a:pPr indent="0">
                        <a:buNone/>
                      </a:pPr>
                      <a:r>
                        <a:rPr lang="en-US" altLang="ko-KR" sz="900"/>
                        <a:t>0.907</a:t>
                      </a:r>
                    </a:p>
                  </a:txBody>
                  <a:tcPr marL="0" marR="0" marT="0" marB="0" anchor="b"/>
                </a:tc>
                <a:tc>
                  <a:txBody>
                    <a:bodyPr/>
                    <a:lstStyle/>
                    <a:p>
                      <a:pPr indent="0">
                        <a:buNone/>
                      </a:pPr>
                      <a:r>
                        <a:rPr lang="en-US" altLang="ko-KR" sz="900"/>
                        <a:t>0.952</a:t>
                      </a:r>
                    </a:p>
                  </a:txBody>
                  <a:tcPr marL="0" marR="0" marT="0" marB="0" anchor="b"/>
                </a:tc>
                <a:tc>
                  <a:txBody>
                    <a:bodyPr/>
                    <a:lstStyle/>
                    <a:p>
                      <a:pPr indent="0">
                        <a:buNone/>
                      </a:pPr>
                      <a:r>
                        <a:rPr lang="en-US" altLang="ko-KR" sz="900"/>
                        <a:t>0.866</a:t>
                      </a:r>
                    </a:p>
                  </a:txBody>
                  <a:tcPr marL="0" marR="0" marT="0" marB="0" anchor="b"/>
                </a:tc>
                <a:tc>
                  <a:txBody>
                    <a:bodyPr/>
                    <a:lstStyle/>
                    <a:p>
                      <a:pPr indent="0">
                        <a:buNone/>
                      </a:pPr>
                      <a:r>
                        <a:rPr lang="en-US" altLang="ko-KR" sz="900"/>
                        <a:t>0.907</a:t>
                      </a:r>
                    </a:p>
                  </a:txBody>
                  <a:tcPr marL="0" marR="0" marT="0" marB="0" anchor="b"/>
                </a:tc>
                <a:extLst>
                  <a:ext uri="{0D108BD9-81ED-4DB2-BD59-A6C34878D82A}">
                    <a16:rowId xmlns:a16="http://schemas.microsoft.com/office/drawing/2014/main" val="10022"/>
                  </a:ext>
                </a:extLst>
              </a:tr>
              <a:tr h="140970">
                <a:tc>
                  <a:txBody>
                    <a:bodyPr/>
                    <a:lstStyle/>
                    <a:p>
                      <a:pPr indent="0">
                        <a:buNone/>
                      </a:pPr>
                      <a:r>
                        <a:rPr lang="en-US" altLang="ko-KR" sz="900"/>
                        <a:t>GRU</a:t>
                      </a:r>
                    </a:p>
                  </a:txBody>
                  <a:tcPr marL="0" marR="0" marT="0" marB="0" anchor="b"/>
                </a:tc>
                <a:tc vMerge="1">
                  <a:txBody>
                    <a:bodyPr/>
                    <a:lstStyle/>
                    <a:p>
                      <a:endParaRPr lang="en-US"/>
                    </a:p>
                  </a:txBody>
                  <a:tcPr/>
                </a:tc>
                <a:tc>
                  <a:txBody>
                    <a:bodyPr/>
                    <a:lstStyle/>
                    <a:p>
                      <a:pPr indent="0">
                        <a:buNone/>
                      </a:pPr>
                      <a:r>
                        <a:rPr lang="en-US" altLang="ko-KR" sz="900" b="1">
                          <a:solidFill>
                            <a:srgbClr val="FF0000"/>
                          </a:solidFill>
                        </a:rPr>
                        <a:t>0.946</a:t>
                      </a:r>
                    </a:p>
                  </a:txBody>
                  <a:tcPr marL="0" marR="0" marT="0" marB="0" anchor="b"/>
                </a:tc>
                <a:tc>
                  <a:txBody>
                    <a:bodyPr/>
                    <a:lstStyle/>
                    <a:p>
                      <a:pPr indent="0">
                        <a:buNone/>
                      </a:pPr>
                      <a:r>
                        <a:rPr lang="en-US" altLang="ko-KR" sz="900" b="1">
                          <a:solidFill>
                            <a:srgbClr val="FF0000"/>
                          </a:solidFill>
                        </a:rPr>
                        <a:t>0.979</a:t>
                      </a:r>
                    </a:p>
                  </a:txBody>
                  <a:tcPr marL="0" marR="0" marT="0" marB="0" anchor="b"/>
                </a:tc>
                <a:tc>
                  <a:txBody>
                    <a:bodyPr/>
                    <a:lstStyle/>
                    <a:p>
                      <a:pPr indent="0">
                        <a:buNone/>
                      </a:pPr>
                      <a:r>
                        <a:rPr lang="en-US" altLang="ko-KR" sz="900" b="1">
                          <a:solidFill>
                            <a:srgbClr val="FF0000"/>
                          </a:solidFill>
                        </a:rPr>
                        <a:t>0.936</a:t>
                      </a:r>
                    </a:p>
                  </a:txBody>
                  <a:tcPr marL="0" marR="0" marT="0" marB="0" anchor="b"/>
                </a:tc>
                <a:tc>
                  <a:txBody>
                    <a:bodyPr/>
                    <a:lstStyle/>
                    <a:p>
                      <a:pPr indent="0">
                        <a:buNone/>
                      </a:pPr>
                      <a:r>
                        <a:rPr lang="en-US" altLang="ko-KR" sz="900" b="1">
                          <a:solidFill>
                            <a:srgbClr val="FF0000"/>
                          </a:solidFill>
                        </a:rPr>
                        <a:t>0.957</a:t>
                      </a:r>
                    </a:p>
                  </a:txBody>
                  <a:tcPr marL="0" marR="0" marT="0" marB="0" anchor="b"/>
                </a:tc>
                <a:extLst>
                  <a:ext uri="{0D108BD9-81ED-4DB2-BD59-A6C34878D82A}">
                    <a16:rowId xmlns:a16="http://schemas.microsoft.com/office/drawing/2014/main" val="10023"/>
                  </a:ext>
                </a:extLst>
              </a:tr>
            </a:tbl>
          </a:graphicData>
        </a:graphic>
      </p:graphicFrame>
      <p:sp>
        <p:nvSpPr>
          <p:cNvPr id="5" name="文本框 4"/>
          <p:cNvSpPr txBox="1"/>
          <p:nvPr/>
        </p:nvSpPr>
        <p:spPr>
          <a:xfrm>
            <a:off x="309880" y="1471930"/>
            <a:ext cx="4024630" cy="3784600"/>
          </a:xfrm>
          <a:prstGeom prst="rect">
            <a:avLst/>
          </a:prstGeom>
          <a:noFill/>
        </p:spPr>
        <p:txBody>
          <a:bodyPr wrap="square" rtlCol="0">
            <a:spAutoFit/>
          </a:bodyPr>
          <a:lstStyle/>
          <a:p>
            <a:pPr marL="285750" indent="-285750">
              <a:buFont typeface="Wingdings" panose="05000000000000000000" charset="0"/>
              <a:buChar char=""/>
            </a:pPr>
            <a:r>
              <a:rPr lang="en-US" altLang="zh-CN" sz="1600" b="1"/>
              <a:t>Binary</a:t>
            </a:r>
            <a:r>
              <a:rPr lang="en-US" altLang="zh-CN" sz="1600"/>
              <a:t> classification</a:t>
            </a:r>
          </a:p>
          <a:p>
            <a:pPr marL="285750" indent="-285750" algn="just">
              <a:buFont typeface="Wingdings" panose="05000000000000000000" charset="0"/>
              <a:buChar char=""/>
            </a:pPr>
            <a:r>
              <a:rPr lang="en-US" altLang="zh-CN" sz="1600"/>
              <a:t>In general, all models performed well in this case as the high accuracy, precision, recall and F1 score which were around 0.9 and the highest value can be reached is 0.986</a:t>
            </a:r>
          </a:p>
          <a:p>
            <a:pPr marL="285750" indent="-285750" algn="just">
              <a:buFont typeface="Wingdings" panose="05000000000000000000" charset="0"/>
              <a:buChar char=""/>
            </a:pPr>
            <a:r>
              <a:rPr lang="en-US" altLang="zh-CN" sz="1600"/>
              <a:t>classify chloroplast vs. plasma membrane and chloroplast vs. cytoplasmic: Bi-LSTM model performed better than the other two</a:t>
            </a:r>
          </a:p>
          <a:p>
            <a:pPr marL="285750" indent="-285750" algn="just">
              <a:buFont typeface="Wingdings" panose="05000000000000000000" charset="0"/>
              <a:buChar char=""/>
            </a:pPr>
            <a:r>
              <a:rPr lang="en-US" altLang="zh-CN" sz="1600"/>
              <a:t>classify chloroplast vs. nuclear, ER vs. plasma membrane, ER vs. cytoplasmic and ER vs. nuclear, GRU performed better than the other two</a:t>
            </a:r>
          </a:p>
          <a:p>
            <a:pPr marL="285750" indent="-285750" algn="just">
              <a:buFont typeface="Wingdings" panose="05000000000000000000" charset="0"/>
              <a:buChar char=""/>
            </a:pPr>
            <a:endParaRPr lang="en-US" altLang="zh-CN" sz="1600"/>
          </a:p>
        </p:txBody>
      </p:sp>
      <p:sp>
        <p:nvSpPr>
          <p:cNvPr id="14" name="左大括号 13"/>
          <p:cNvSpPr/>
          <p:nvPr/>
        </p:nvSpPr>
        <p:spPr>
          <a:xfrm rot="10800000" flipH="1">
            <a:off x="5014595" y="1817370"/>
            <a:ext cx="258445" cy="462280"/>
          </a:xfrm>
          <a:prstGeom prst="leftBrace">
            <a:avLst>
              <a:gd name="adj1" fmla="val 8333"/>
              <a:gd name="adj2" fmla="val 5004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15" name="左大括号 14"/>
          <p:cNvSpPr/>
          <p:nvPr/>
        </p:nvSpPr>
        <p:spPr>
          <a:xfrm rot="10800000" flipH="1">
            <a:off x="5014595" y="2806065"/>
            <a:ext cx="258445" cy="1710055"/>
          </a:xfrm>
          <a:prstGeom prst="leftBrace">
            <a:avLst>
              <a:gd name="adj1" fmla="val 8333"/>
              <a:gd name="adj2" fmla="val 5004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011575"/>
            <a:ext cx="8496944" cy="460648"/>
          </a:xfrm>
        </p:spPr>
        <p:txBody>
          <a:bodyPr/>
          <a:lstStyle/>
          <a:p>
            <a:r>
              <a:rPr lang="en-US" b="1" dirty="0">
                <a:latin typeface="Arial" panose="020B0604020202020204" pitchFamily="34" charset="0"/>
                <a:cs typeface="Arial" panose="020B0604020202020204" pitchFamily="34" charset="0"/>
              </a:rPr>
              <a:t>2. Performance of GRU, LSTM, Bi-LSTM </a:t>
            </a:r>
            <a:r>
              <a:rPr lang="en-US" b="1" dirty="0"/>
              <a:t>model on test </a:t>
            </a:r>
            <a:r>
              <a:rPr lang="en-US" b="1" dirty="0" smtClean="0"/>
              <a:t>dataset</a:t>
            </a:r>
            <a:endParaRPr lang="en-US" b="1" dirty="0"/>
          </a:p>
        </p:txBody>
      </p:sp>
      <p:sp>
        <p:nvSpPr>
          <p:cNvPr id="3" name="Title 2"/>
          <p:cNvSpPr>
            <a:spLocks noGrp="1"/>
          </p:cNvSpPr>
          <p:nvPr>
            <p:ph type="title"/>
          </p:nvPr>
        </p:nvSpPr>
        <p:spPr/>
        <p:txBody>
          <a:bodyPr/>
          <a:lstStyle/>
          <a:p>
            <a:r>
              <a:rPr lang="en-US" dirty="0"/>
              <a:t> </a:t>
            </a:r>
            <a:r>
              <a:rPr lang="en-US" altLang="ko-KR" dirty="0"/>
              <a:t>Results</a:t>
            </a:r>
            <a:endParaRPr lang="en-US" dirty="0"/>
          </a:p>
        </p:txBody>
      </p:sp>
      <p:sp>
        <p:nvSpPr>
          <p:cNvPr id="5" name="文本框 4"/>
          <p:cNvSpPr txBox="1"/>
          <p:nvPr/>
        </p:nvSpPr>
        <p:spPr>
          <a:xfrm>
            <a:off x="545465" y="1501775"/>
            <a:ext cx="7682230" cy="1322070"/>
          </a:xfrm>
          <a:prstGeom prst="rect">
            <a:avLst/>
          </a:prstGeom>
          <a:noFill/>
        </p:spPr>
        <p:txBody>
          <a:bodyPr wrap="square" rtlCol="0">
            <a:spAutoFit/>
          </a:bodyPr>
          <a:lstStyle/>
          <a:p>
            <a:pPr marL="285750" indent="-285750">
              <a:buFont typeface="Wingdings" panose="05000000000000000000" charset="0"/>
              <a:buChar char=""/>
            </a:pPr>
            <a:r>
              <a:rPr lang="en-US" altLang="zh-CN" sz="1600" b="1" dirty="0"/>
              <a:t>Three</a:t>
            </a:r>
            <a:r>
              <a:rPr lang="en-US" altLang="zh-CN" sz="1600" dirty="0"/>
              <a:t> classes classification</a:t>
            </a:r>
          </a:p>
          <a:p>
            <a:pPr marL="285750" indent="-285750" algn="just">
              <a:buFont typeface="Wingdings" panose="05000000000000000000" charset="0"/>
              <a:buChar char=""/>
            </a:pPr>
            <a:r>
              <a:rPr lang="en-US" altLang="zh-CN" sz="1600" dirty="0"/>
              <a:t>In general, all models performed well in this case as precision, recall and F1 score were around 0.85 </a:t>
            </a:r>
          </a:p>
          <a:p>
            <a:pPr marL="285750" indent="-285750" algn="just">
              <a:buFont typeface="Wingdings" panose="05000000000000000000" charset="0"/>
              <a:buChar char=""/>
            </a:pPr>
            <a:r>
              <a:rPr lang="en-US" altLang="zh-CN" sz="1600" dirty="0"/>
              <a:t>LSTM model </a:t>
            </a:r>
            <a:r>
              <a:rPr lang="en-US" altLang="zh-CN" sz="1600" dirty="0" smtClean="0"/>
              <a:t>performed </a:t>
            </a:r>
            <a:r>
              <a:rPr lang="en-US" altLang="zh-CN" sz="1600" dirty="0"/>
              <a:t>a bit better than the other two</a:t>
            </a:r>
          </a:p>
          <a:p>
            <a:pPr marL="285750" indent="-285750" algn="just">
              <a:buFont typeface="Wingdings" panose="05000000000000000000" charset="0"/>
              <a:buChar char=""/>
            </a:pPr>
            <a:endParaRPr lang="en-US" altLang="zh-CN" sz="1600" dirty="0"/>
          </a:p>
        </p:txBody>
      </p:sp>
      <p:graphicFrame>
        <p:nvGraphicFramePr>
          <p:cNvPr id="4" name="表格 3"/>
          <p:cNvGraphicFramePr/>
          <p:nvPr>
            <p:extLst>
              <p:ext uri="{D42A27DB-BD31-4B8C-83A1-F6EECF244321}">
                <p14:modId xmlns:p14="http://schemas.microsoft.com/office/powerpoint/2010/main" val="333106192"/>
              </p:ext>
            </p:extLst>
          </p:nvPr>
        </p:nvGraphicFramePr>
        <p:xfrm>
          <a:off x="1125855" y="2709545"/>
          <a:ext cx="6082030" cy="2220595"/>
        </p:xfrm>
        <a:graphic>
          <a:graphicData uri="http://schemas.openxmlformats.org/drawingml/2006/table">
            <a:tbl>
              <a:tblPr firstRow="1" bandRow="1">
                <a:tableStyleId>{6E25E649-3F16-4E02-A733-19D2CDBF48F0}</a:tableStyleId>
              </a:tblPr>
              <a:tblGrid>
                <a:gridCol w="885825">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gridCol w="607695">
                  <a:extLst>
                    <a:ext uri="{9D8B030D-6E8A-4147-A177-3AD203B41FA5}">
                      <a16:colId xmlns:a16="http://schemas.microsoft.com/office/drawing/2014/main" val="20004"/>
                    </a:ext>
                  </a:extLst>
                </a:gridCol>
                <a:gridCol w="1498600">
                  <a:extLst>
                    <a:ext uri="{9D8B030D-6E8A-4147-A177-3AD203B41FA5}">
                      <a16:colId xmlns:a16="http://schemas.microsoft.com/office/drawing/2014/main" val="20005"/>
                    </a:ext>
                  </a:extLst>
                </a:gridCol>
                <a:gridCol w="586105">
                  <a:extLst>
                    <a:ext uri="{9D8B030D-6E8A-4147-A177-3AD203B41FA5}">
                      <a16:colId xmlns:a16="http://schemas.microsoft.com/office/drawing/2014/main" val="20006"/>
                    </a:ext>
                  </a:extLst>
                </a:gridCol>
              </a:tblGrid>
              <a:tr h="365760">
                <a:tc>
                  <a:txBody>
                    <a:bodyPr/>
                    <a:lstStyle/>
                    <a:p>
                      <a:pPr indent="0">
                        <a:buNone/>
                      </a:pPr>
                      <a:endParaRPr lang="zh-CN" altLang="en-US" sz="1200"/>
                    </a:p>
                  </a:txBody>
                  <a:tcPr marL="68580" marR="68580" marT="0" marB="0" anchor="ctr"/>
                </a:tc>
                <a:tc>
                  <a:txBody>
                    <a:bodyPr/>
                    <a:lstStyle/>
                    <a:p>
                      <a:pPr indent="0">
                        <a:buNone/>
                      </a:pPr>
                      <a:r>
                        <a:rPr lang="en-US" altLang="ko-KR" sz="1200"/>
                        <a:t>cytoplasm</a:t>
                      </a:r>
                    </a:p>
                  </a:txBody>
                  <a:tcPr marL="68580" marR="68580" marT="0" marB="0" anchor="ctr"/>
                </a:tc>
                <a:tc>
                  <a:txBody>
                    <a:bodyPr/>
                    <a:lstStyle/>
                    <a:p>
                      <a:pPr indent="0">
                        <a:buNone/>
                      </a:pPr>
                      <a:r>
                        <a:rPr lang="en-US" altLang="ko-KR" sz="1200"/>
                        <a:t> </a:t>
                      </a:r>
                    </a:p>
                  </a:txBody>
                  <a:tcPr marL="68580" marR="68580" marT="0" marB="0" anchor="ctr"/>
                </a:tc>
                <a:tc>
                  <a:txBody>
                    <a:bodyPr/>
                    <a:lstStyle/>
                    <a:p>
                      <a:pPr indent="0">
                        <a:buNone/>
                      </a:pPr>
                      <a:endParaRPr lang="zh-CN" altLang="en-US" sz="1200"/>
                    </a:p>
                  </a:txBody>
                  <a:tcPr marL="68580" marR="68580" marT="0" marB="0" anchor="ctr"/>
                </a:tc>
                <a:tc>
                  <a:txBody>
                    <a:bodyPr/>
                    <a:lstStyle/>
                    <a:p>
                      <a:pPr indent="0">
                        <a:buNone/>
                      </a:pPr>
                      <a:r>
                        <a:rPr lang="en-US" altLang="ko-KR" sz="1200"/>
                        <a:t> </a:t>
                      </a:r>
                    </a:p>
                  </a:txBody>
                  <a:tcPr marL="68580" marR="68580" marT="0" marB="0" anchor="ctr"/>
                </a:tc>
                <a:tc>
                  <a:txBody>
                    <a:bodyPr/>
                    <a:lstStyle/>
                    <a:p>
                      <a:pPr indent="0">
                        <a:buNone/>
                      </a:pPr>
                      <a:r>
                        <a:rPr lang="en-US" altLang="ko-KR" sz="1200"/>
                        <a:t>plasma membrane</a:t>
                      </a:r>
                    </a:p>
                  </a:txBody>
                  <a:tcPr marL="68580" marR="68580" marT="0" marB="0" anchor="ctr"/>
                </a:tc>
                <a:tc>
                  <a:txBody>
                    <a:bodyPr/>
                    <a:lstStyle/>
                    <a:p>
                      <a:pPr indent="0">
                        <a:buNone/>
                      </a:pPr>
                      <a:r>
                        <a:rPr lang="en-US" altLang="ko-KR" sz="1200"/>
                        <a:t> </a:t>
                      </a:r>
                    </a:p>
                  </a:txBody>
                  <a:tcPr marL="68580" marR="68580" marT="0" marB="0" anchor="ctr"/>
                </a:tc>
                <a:extLst>
                  <a:ext uri="{0D108BD9-81ED-4DB2-BD59-A6C34878D82A}">
                    <a16:rowId xmlns:a16="http://schemas.microsoft.com/office/drawing/2014/main" val="10000"/>
                  </a:ext>
                </a:extLst>
              </a:tr>
              <a:tr h="205740">
                <a:tc>
                  <a:txBody>
                    <a:bodyPr/>
                    <a:lstStyle/>
                    <a:p>
                      <a:pPr indent="0">
                        <a:buNone/>
                      </a:pPr>
                      <a:r>
                        <a:rPr lang="en-US" altLang="zh-CN" sz="1200"/>
                        <a:t>LSTM</a:t>
                      </a:r>
                    </a:p>
                  </a:txBody>
                  <a:tcPr marL="68580" marR="68580" marT="0" marB="0" anchor="ctr"/>
                </a:tc>
                <a:tc>
                  <a:txBody>
                    <a:bodyPr/>
                    <a:lstStyle/>
                    <a:p>
                      <a:pPr indent="0">
                        <a:buNone/>
                      </a:pPr>
                      <a:r>
                        <a:rPr lang="en-US" altLang="ko-KR" sz="1200" dirty="0" smtClean="0"/>
                        <a:t>precision*</a:t>
                      </a:r>
                      <a:endParaRPr lang="en-US" altLang="ko-KR" sz="1200" dirty="0"/>
                    </a:p>
                  </a:txBody>
                  <a:tcPr marL="68580" marR="68580" marT="0" marB="0" anchor="ctr"/>
                </a:tc>
                <a:tc>
                  <a:txBody>
                    <a:bodyPr/>
                    <a:lstStyle/>
                    <a:p>
                      <a:pPr indent="0">
                        <a:buNone/>
                      </a:pPr>
                      <a:r>
                        <a:rPr lang="en-US" altLang="ko-KR" sz="1200" b="1">
                          <a:solidFill>
                            <a:srgbClr val="FF0000"/>
                          </a:solidFill>
                        </a:rPr>
                        <a:t>0.875</a:t>
                      </a:r>
                    </a:p>
                  </a:txBody>
                  <a:tcPr marL="68580" marR="68580" marT="0" marB="0" anchor="ctr"/>
                </a:tc>
                <a:tc>
                  <a:txBody>
                    <a:bodyPr/>
                    <a:lstStyle/>
                    <a:p>
                      <a:pPr indent="0">
                        <a:buNone/>
                      </a:pPr>
                      <a:r>
                        <a:rPr lang="en-US" altLang="ko-KR" sz="1200"/>
                        <a:t>precision</a:t>
                      </a:r>
                    </a:p>
                  </a:txBody>
                  <a:tcPr marL="68580" marR="68580" marT="0" marB="0" anchor="ctr"/>
                </a:tc>
                <a:tc>
                  <a:txBody>
                    <a:bodyPr/>
                    <a:lstStyle/>
                    <a:p>
                      <a:pPr indent="0">
                        <a:buNone/>
                      </a:pPr>
                      <a:r>
                        <a:rPr lang="en-US" altLang="ko-KR" sz="1200" b="1">
                          <a:solidFill>
                            <a:srgbClr val="FF0000"/>
                          </a:solidFill>
                        </a:rPr>
                        <a:t>0.842</a:t>
                      </a:r>
                    </a:p>
                  </a:txBody>
                  <a:tcPr marL="68580" marR="68580" marT="0" marB="0" anchor="ctr"/>
                </a:tc>
                <a:tc>
                  <a:txBody>
                    <a:bodyPr/>
                    <a:lstStyle/>
                    <a:p>
                      <a:pPr indent="0">
                        <a:buNone/>
                      </a:pPr>
                      <a:r>
                        <a:rPr lang="en-US" altLang="ko-KR" sz="1200"/>
                        <a:t>precision</a:t>
                      </a:r>
                    </a:p>
                  </a:txBody>
                  <a:tcPr marL="68580" marR="68580" marT="0" marB="0" anchor="ctr"/>
                </a:tc>
                <a:tc>
                  <a:txBody>
                    <a:bodyPr/>
                    <a:lstStyle/>
                    <a:p>
                      <a:pPr indent="0">
                        <a:buNone/>
                      </a:pPr>
                      <a:r>
                        <a:rPr lang="en-US" altLang="ko-KR" sz="1200" b="1">
                          <a:solidFill>
                            <a:srgbClr val="FF0000"/>
                          </a:solidFill>
                        </a:rPr>
                        <a:t>0.833</a:t>
                      </a:r>
                    </a:p>
                  </a:txBody>
                  <a:tcPr marL="68580" marR="68580" marT="0" marB="0" anchor="ctr"/>
                </a:tc>
                <a:extLst>
                  <a:ext uri="{0D108BD9-81ED-4DB2-BD59-A6C34878D82A}">
                    <a16:rowId xmlns:a16="http://schemas.microsoft.com/office/drawing/2014/main" val="10001"/>
                  </a:ext>
                </a:extLst>
              </a:tr>
              <a:tr h="206375">
                <a:tc>
                  <a:txBody>
                    <a:bodyPr/>
                    <a:lstStyle/>
                    <a:p>
                      <a:pPr indent="0">
                        <a:buNone/>
                      </a:pPr>
                      <a:r>
                        <a:rPr lang="en-US" altLang="ko-KR" sz="1200"/>
                        <a:t> </a:t>
                      </a:r>
                    </a:p>
                  </a:txBody>
                  <a:tcPr marL="68580" marR="68580" marT="0" marB="0" anchor="ctr"/>
                </a:tc>
                <a:tc>
                  <a:txBody>
                    <a:bodyPr/>
                    <a:lstStyle/>
                    <a:p>
                      <a:pPr indent="0">
                        <a:buNone/>
                      </a:pPr>
                      <a:r>
                        <a:rPr lang="en-US" altLang="ko-KR" sz="1200"/>
                        <a:t>recall</a:t>
                      </a:r>
                    </a:p>
                  </a:txBody>
                  <a:tcPr marL="68580" marR="68580" marT="0" marB="0" anchor="ctr"/>
                </a:tc>
                <a:tc>
                  <a:txBody>
                    <a:bodyPr/>
                    <a:lstStyle/>
                    <a:p>
                      <a:pPr indent="0">
                        <a:buNone/>
                      </a:pPr>
                      <a:r>
                        <a:rPr lang="en-US" altLang="ko-KR" sz="1200" b="1">
                          <a:solidFill>
                            <a:srgbClr val="FF0000"/>
                          </a:solidFill>
                        </a:rPr>
                        <a:t>0.827</a:t>
                      </a:r>
                    </a:p>
                  </a:txBody>
                  <a:tcPr marL="68580" marR="68580" marT="0" marB="0" anchor="ctr"/>
                </a:tc>
                <a:tc>
                  <a:txBody>
                    <a:bodyPr/>
                    <a:lstStyle/>
                    <a:p>
                      <a:pPr indent="0">
                        <a:buNone/>
                      </a:pPr>
                      <a:r>
                        <a:rPr lang="en-US" altLang="ko-KR" sz="1200"/>
                        <a:t>recall</a:t>
                      </a:r>
                    </a:p>
                  </a:txBody>
                  <a:tcPr marL="68580" marR="68580" marT="0" marB="0" anchor="ctr"/>
                </a:tc>
                <a:tc>
                  <a:txBody>
                    <a:bodyPr/>
                    <a:lstStyle/>
                    <a:p>
                      <a:pPr indent="0">
                        <a:buNone/>
                      </a:pPr>
                      <a:r>
                        <a:rPr lang="en-US" altLang="ko-KR" sz="1200" b="1">
                          <a:solidFill>
                            <a:srgbClr val="FF0000"/>
                          </a:solidFill>
                        </a:rPr>
                        <a:t>0.809</a:t>
                      </a:r>
                    </a:p>
                  </a:txBody>
                  <a:tcPr marL="68580" marR="68580" marT="0" marB="0" anchor="ctr"/>
                </a:tc>
                <a:tc>
                  <a:txBody>
                    <a:bodyPr/>
                    <a:lstStyle/>
                    <a:p>
                      <a:pPr indent="0">
                        <a:buNone/>
                      </a:pPr>
                      <a:r>
                        <a:rPr lang="en-US" altLang="ko-KR" sz="1200"/>
                        <a:t>recall</a:t>
                      </a:r>
                    </a:p>
                  </a:txBody>
                  <a:tcPr marL="68580" marR="68580" marT="0" marB="0" anchor="ctr"/>
                </a:tc>
                <a:tc>
                  <a:txBody>
                    <a:bodyPr/>
                    <a:lstStyle/>
                    <a:p>
                      <a:pPr indent="0">
                        <a:buNone/>
                      </a:pPr>
                      <a:r>
                        <a:rPr lang="en-US" altLang="ko-KR" sz="1200"/>
                        <a:t>0.791</a:t>
                      </a:r>
                    </a:p>
                  </a:txBody>
                  <a:tcPr marL="68580" marR="68580" marT="0" marB="0" anchor="ctr"/>
                </a:tc>
                <a:extLst>
                  <a:ext uri="{0D108BD9-81ED-4DB2-BD59-A6C34878D82A}">
                    <a16:rowId xmlns:a16="http://schemas.microsoft.com/office/drawing/2014/main" val="10002"/>
                  </a:ext>
                </a:extLst>
              </a:tr>
              <a:tr h="206375">
                <a:tc>
                  <a:txBody>
                    <a:bodyPr/>
                    <a:lstStyle/>
                    <a:p>
                      <a:pPr indent="0">
                        <a:buNone/>
                      </a:pPr>
                      <a:r>
                        <a:rPr lang="en-US" altLang="ko-KR" sz="1200"/>
                        <a:t> </a:t>
                      </a:r>
                    </a:p>
                  </a:txBody>
                  <a:tcPr marL="68580" marR="68580" marT="0" marB="0" anchor="ctr"/>
                </a:tc>
                <a:tc>
                  <a:txBody>
                    <a:bodyPr/>
                    <a:lstStyle/>
                    <a:p>
                      <a:pPr indent="0">
                        <a:buNone/>
                      </a:pPr>
                      <a:r>
                        <a:rPr lang="en-US" altLang="ko-KR" sz="1200"/>
                        <a:t>F1 score</a:t>
                      </a:r>
                    </a:p>
                  </a:txBody>
                  <a:tcPr marL="68580" marR="68580" marT="0" marB="0" anchor="ctr"/>
                </a:tc>
                <a:tc>
                  <a:txBody>
                    <a:bodyPr/>
                    <a:lstStyle/>
                    <a:p>
                      <a:pPr indent="0">
                        <a:buNone/>
                      </a:pPr>
                      <a:r>
                        <a:rPr lang="en-US" altLang="ko-KR" sz="1200" b="1">
                          <a:solidFill>
                            <a:srgbClr val="FF0000"/>
                          </a:solidFill>
                        </a:rPr>
                        <a:t>0.851</a:t>
                      </a:r>
                    </a:p>
                  </a:txBody>
                  <a:tcPr marL="68580" marR="68580" marT="0" marB="0" anchor="ctr"/>
                </a:tc>
                <a:tc>
                  <a:txBody>
                    <a:bodyPr/>
                    <a:lstStyle/>
                    <a:p>
                      <a:pPr indent="0">
                        <a:buNone/>
                      </a:pPr>
                      <a:r>
                        <a:rPr lang="en-US" altLang="ko-KR" sz="1200"/>
                        <a:t>F1 score</a:t>
                      </a:r>
                    </a:p>
                  </a:txBody>
                  <a:tcPr marL="68580" marR="68580" marT="0" marB="0" anchor="ctr"/>
                </a:tc>
                <a:tc>
                  <a:txBody>
                    <a:bodyPr/>
                    <a:lstStyle/>
                    <a:p>
                      <a:pPr indent="0">
                        <a:buNone/>
                      </a:pPr>
                      <a:r>
                        <a:rPr lang="en-US" altLang="ko-KR" sz="1200" b="1">
                          <a:solidFill>
                            <a:srgbClr val="FF0000"/>
                          </a:solidFill>
                        </a:rPr>
                        <a:t>0.830</a:t>
                      </a:r>
                    </a:p>
                  </a:txBody>
                  <a:tcPr marL="68580" marR="68580" marT="0" marB="0" anchor="ctr"/>
                </a:tc>
                <a:tc>
                  <a:txBody>
                    <a:bodyPr/>
                    <a:lstStyle/>
                    <a:p>
                      <a:pPr indent="0">
                        <a:buNone/>
                      </a:pPr>
                      <a:r>
                        <a:rPr lang="en-US" altLang="ko-KR" sz="1200"/>
                        <a:t>F1 score</a:t>
                      </a:r>
                    </a:p>
                  </a:txBody>
                  <a:tcPr marL="68580" marR="68580" marT="0" marB="0" anchor="ctr"/>
                </a:tc>
                <a:tc>
                  <a:txBody>
                    <a:bodyPr/>
                    <a:lstStyle/>
                    <a:p>
                      <a:pPr indent="0">
                        <a:buNone/>
                      </a:pPr>
                      <a:r>
                        <a:rPr lang="en-US" altLang="ko-KR" sz="1200" b="1">
                          <a:solidFill>
                            <a:srgbClr val="FF0000"/>
                          </a:solidFill>
                        </a:rPr>
                        <a:t>0.812</a:t>
                      </a:r>
                    </a:p>
                  </a:txBody>
                  <a:tcPr marL="68580" marR="68580" marT="0" marB="0" anchor="ctr"/>
                </a:tc>
                <a:extLst>
                  <a:ext uri="{0D108BD9-81ED-4DB2-BD59-A6C34878D82A}">
                    <a16:rowId xmlns:a16="http://schemas.microsoft.com/office/drawing/2014/main" val="10003"/>
                  </a:ext>
                </a:extLst>
              </a:tr>
              <a:tr h="205740">
                <a:tc>
                  <a:txBody>
                    <a:bodyPr/>
                    <a:lstStyle/>
                    <a:p>
                      <a:pPr indent="0">
                        <a:buNone/>
                      </a:pPr>
                      <a:r>
                        <a:rPr lang="en-US" altLang="ko-KR" sz="1200"/>
                        <a:t>Bi-LSTM</a:t>
                      </a:r>
                    </a:p>
                  </a:txBody>
                  <a:tcPr marL="68580" marR="68580" marT="0" marB="0" anchor="ctr"/>
                </a:tc>
                <a:tc>
                  <a:txBody>
                    <a:bodyPr/>
                    <a:lstStyle/>
                    <a:p>
                      <a:pPr indent="0">
                        <a:buNone/>
                      </a:pPr>
                      <a:r>
                        <a:rPr lang="en-US" altLang="ko-KR" sz="1200"/>
                        <a:t>precision</a:t>
                      </a:r>
                    </a:p>
                  </a:txBody>
                  <a:tcPr marL="68580" marR="68580" marT="0" marB="0" anchor="ctr"/>
                </a:tc>
                <a:tc>
                  <a:txBody>
                    <a:bodyPr/>
                    <a:lstStyle/>
                    <a:p>
                      <a:pPr indent="0">
                        <a:buNone/>
                      </a:pPr>
                      <a:r>
                        <a:rPr lang="en-US" altLang="ko-KR" sz="1200"/>
                        <a:t>0.857</a:t>
                      </a:r>
                    </a:p>
                  </a:txBody>
                  <a:tcPr marL="68580" marR="68580" marT="0" marB="0" anchor="ctr"/>
                </a:tc>
                <a:tc>
                  <a:txBody>
                    <a:bodyPr/>
                    <a:lstStyle/>
                    <a:p>
                      <a:pPr indent="0">
                        <a:buNone/>
                      </a:pPr>
                      <a:r>
                        <a:rPr lang="en-US" altLang="ko-KR" sz="1200"/>
                        <a:t>precision</a:t>
                      </a:r>
                    </a:p>
                  </a:txBody>
                  <a:tcPr marL="68580" marR="68580" marT="0" marB="0" anchor="ctr"/>
                </a:tc>
                <a:tc>
                  <a:txBody>
                    <a:bodyPr/>
                    <a:lstStyle/>
                    <a:p>
                      <a:pPr indent="0">
                        <a:buNone/>
                      </a:pPr>
                      <a:r>
                        <a:rPr lang="en-US" altLang="ko-KR" sz="1200"/>
                        <a:t>0.825</a:t>
                      </a:r>
                    </a:p>
                  </a:txBody>
                  <a:tcPr marL="68580" marR="68580" marT="0" marB="0" anchor="ctr"/>
                </a:tc>
                <a:tc>
                  <a:txBody>
                    <a:bodyPr/>
                    <a:lstStyle/>
                    <a:p>
                      <a:pPr indent="0">
                        <a:buNone/>
                      </a:pPr>
                      <a:r>
                        <a:rPr lang="en-US" altLang="ko-KR" sz="1200"/>
                        <a:t>precision</a:t>
                      </a:r>
                    </a:p>
                  </a:txBody>
                  <a:tcPr marL="68580" marR="68580" marT="0" marB="0" anchor="ctr"/>
                </a:tc>
                <a:tc>
                  <a:txBody>
                    <a:bodyPr/>
                    <a:lstStyle/>
                    <a:p>
                      <a:pPr indent="0">
                        <a:buNone/>
                      </a:pPr>
                      <a:r>
                        <a:rPr lang="en-US" altLang="ko-KR" sz="1200"/>
                        <a:t>0.817</a:t>
                      </a:r>
                    </a:p>
                  </a:txBody>
                  <a:tcPr marL="68580" marR="68580" marT="0" marB="0" anchor="ctr"/>
                </a:tc>
                <a:extLst>
                  <a:ext uri="{0D108BD9-81ED-4DB2-BD59-A6C34878D82A}">
                    <a16:rowId xmlns:a16="http://schemas.microsoft.com/office/drawing/2014/main" val="10004"/>
                  </a:ext>
                </a:extLst>
              </a:tr>
              <a:tr h="206375">
                <a:tc>
                  <a:txBody>
                    <a:bodyPr/>
                    <a:lstStyle/>
                    <a:p>
                      <a:pPr indent="0">
                        <a:buNone/>
                      </a:pPr>
                      <a:r>
                        <a:rPr lang="en-US" altLang="ko-KR" sz="1200"/>
                        <a:t> </a:t>
                      </a:r>
                    </a:p>
                  </a:txBody>
                  <a:tcPr marL="68580" marR="68580" marT="0" marB="0" anchor="ctr"/>
                </a:tc>
                <a:tc>
                  <a:txBody>
                    <a:bodyPr/>
                    <a:lstStyle/>
                    <a:p>
                      <a:pPr indent="0">
                        <a:buNone/>
                      </a:pPr>
                      <a:r>
                        <a:rPr lang="en-US" altLang="ko-KR" sz="1200"/>
                        <a:t>recall</a:t>
                      </a:r>
                    </a:p>
                  </a:txBody>
                  <a:tcPr marL="68580" marR="68580" marT="0" marB="0" anchor="ctr"/>
                </a:tc>
                <a:tc>
                  <a:txBody>
                    <a:bodyPr/>
                    <a:lstStyle/>
                    <a:p>
                      <a:pPr indent="0">
                        <a:buNone/>
                      </a:pPr>
                      <a:r>
                        <a:rPr lang="en-US" altLang="ko-KR" sz="1200"/>
                        <a:t>0.792</a:t>
                      </a:r>
                    </a:p>
                  </a:txBody>
                  <a:tcPr marL="68580" marR="68580" marT="0" marB="0" anchor="ctr"/>
                </a:tc>
                <a:tc>
                  <a:txBody>
                    <a:bodyPr/>
                    <a:lstStyle/>
                    <a:p>
                      <a:pPr indent="0">
                        <a:buNone/>
                      </a:pPr>
                      <a:r>
                        <a:rPr lang="en-US" altLang="ko-KR" sz="1200"/>
                        <a:t>recall</a:t>
                      </a:r>
                    </a:p>
                  </a:txBody>
                  <a:tcPr marL="68580" marR="68580" marT="0" marB="0" anchor="ctr"/>
                </a:tc>
                <a:tc>
                  <a:txBody>
                    <a:bodyPr/>
                    <a:lstStyle/>
                    <a:p>
                      <a:pPr indent="0">
                        <a:buNone/>
                      </a:pPr>
                      <a:r>
                        <a:rPr lang="en-US" altLang="ko-KR" sz="1200"/>
                        <a:t>0.753</a:t>
                      </a:r>
                    </a:p>
                  </a:txBody>
                  <a:tcPr marL="68580" marR="68580" marT="0" marB="0" anchor="ctr"/>
                </a:tc>
                <a:tc>
                  <a:txBody>
                    <a:bodyPr/>
                    <a:lstStyle/>
                    <a:p>
                      <a:pPr indent="0">
                        <a:buNone/>
                      </a:pPr>
                      <a:r>
                        <a:rPr lang="en-US" altLang="ko-KR" sz="1200"/>
                        <a:t>recall</a:t>
                      </a:r>
                    </a:p>
                  </a:txBody>
                  <a:tcPr marL="68580" marR="68580" marT="0" marB="0" anchor="ctr"/>
                </a:tc>
                <a:tc>
                  <a:txBody>
                    <a:bodyPr/>
                    <a:lstStyle/>
                    <a:p>
                      <a:pPr indent="0">
                        <a:buNone/>
                      </a:pPr>
                      <a:r>
                        <a:rPr lang="en-US" altLang="ko-KR" sz="1200"/>
                        <a:t>0.751</a:t>
                      </a:r>
                    </a:p>
                  </a:txBody>
                  <a:tcPr marL="68580" marR="68580" marT="0" marB="0" anchor="ctr"/>
                </a:tc>
                <a:extLst>
                  <a:ext uri="{0D108BD9-81ED-4DB2-BD59-A6C34878D82A}">
                    <a16:rowId xmlns:a16="http://schemas.microsoft.com/office/drawing/2014/main" val="10005"/>
                  </a:ext>
                </a:extLst>
              </a:tr>
              <a:tr h="205740">
                <a:tc>
                  <a:txBody>
                    <a:bodyPr/>
                    <a:lstStyle/>
                    <a:p>
                      <a:pPr indent="0">
                        <a:buNone/>
                      </a:pPr>
                      <a:r>
                        <a:rPr lang="en-US" altLang="ko-KR" sz="1200"/>
                        <a:t> </a:t>
                      </a:r>
                    </a:p>
                  </a:txBody>
                  <a:tcPr marL="68580" marR="68580" marT="0" marB="0" anchor="ctr"/>
                </a:tc>
                <a:tc>
                  <a:txBody>
                    <a:bodyPr/>
                    <a:lstStyle/>
                    <a:p>
                      <a:pPr indent="0">
                        <a:buNone/>
                      </a:pPr>
                      <a:r>
                        <a:rPr lang="en-US" altLang="ko-KR" sz="1200"/>
                        <a:t>F1 score</a:t>
                      </a:r>
                    </a:p>
                  </a:txBody>
                  <a:tcPr marL="68580" marR="68580" marT="0" marB="0" anchor="ctr"/>
                </a:tc>
                <a:tc>
                  <a:txBody>
                    <a:bodyPr/>
                    <a:lstStyle/>
                    <a:p>
                      <a:pPr indent="0">
                        <a:buNone/>
                      </a:pPr>
                      <a:r>
                        <a:rPr lang="en-US" altLang="ko-KR" sz="1200"/>
                        <a:t>0.823</a:t>
                      </a:r>
                    </a:p>
                  </a:txBody>
                  <a:tcPr marL="68580" marR="68580" marT="0" marB="0" anchor="ctr"/>
                </a:tc>
                <a:tc>
                  <a:txBody>
                    <a:bodyPr/>
                    <a:lstStyle/>
                    <a:p>
                      <a:pPr indent="0">
                        <a:buNone/>
                      </a:pPr>
                      <a:r>
                        <a:rPr lang="en-US" altLang="ko-KR" sz="1200"/>
                        <a:t>F1 score</a:t>
                      </a:r>
                    </a:p>
                  </a:txBody>
                  <a:tcPr marL="68580" marR="68580" marT="0" marB="0" anchor="ctr"/>
                </a:tc>
                <a:tc>
                  <a:txBody>
                    <a:bodyPr/>
                    <a:lstStyle/>
                    <a:p>
                      <a:pPr indent="0">
                        <a:buNone/>
                      </a:pPr>
                      <a:r>
                        <a:rPr lang="en-US" altLang="ko-KR" sz="1200"/>
                        <a:t>0.787</a:t>
                      </a:r>
                    </a:p>
                  </a:txBody>
                  <a:tcPr marL="68580" marR="68580" marT="0" marB="0" anchor="ctr"/>
                </a:tc>
                <a:tc>
                  <a:txBody>
                    <a:bodyPr/>
                    <a:lstStyle/>
                    <a:p>
                      <a:pPr indent="0">
                        <a:buNone/>
                      </a:pPr>
                      <a:r>
                        <a:rPr lang="en-US" altLang="ko-KR" sz="1200"/>
                        <a:t>F1 score</a:t>
                      </a:r>
                    </a:p>
                  </a:txBody>
                  <a:tcPr marL="68580" marR="68580" marT="0" marB="0" anchor="ctr"/>
                </a:tc>
                <a:tc>
                  <a:txBody>
                    <a:bodyPr/>
                    <a:lstStyle/>
                    <a:p>
                      <a:pPr indent="0">
                        <a:buNone/>
                      </a:pPr>
                      <a:r>
                        <a:rPr lang="en-US" altLang="ko-KR" sz="1200"/>
                        <a:t>0.782</a:t>
                      </a:r>
                    </a:p>
                  </a:txBody>
                  <a:tcPr marL="68580" marR="68580" marT="0" marB="0" anchor="ctr"/>
                </a:tc>
                <a:extLst>
                  <a:ext uri="{0D108BD9-81ED-4DB2-BD59-A6C34878D82A}">
                    <a16:rowId xmlns:a16="http://schemas.microsoft.com/office/drawing/2014/main" val="10006"/>
                  </a:ext>
                </a:extLst>
              </a:tr>
              <a:tr h="206375">
                <a:tc>
                  <a:txBody>
                    <a:bodyPr/>
                    <a:lstStyle/>
                    <a:p>
                      <a:pPr indent="0">
                        <a:buNone/>
                      </a:pPr>
                      <a:r>
                        <a:rPr lang="en-US" altLang="ko-KR" sz="1200"/>
                        <a:t>GRU</a:t>
                      </a:r>
                    </a:p>
                  </a:txBody>
                  <a:tcPr marL="68580" marR="68580" marT="0" marB="0" anchor="ctr"/>
                </a:tc>
                <a:tc>
                  <a:txBody>
                    <a:bodyPr/>
                    <a:lstStyle/>
                    <a:p>
                      <a:pPr indent="0">
                        <a:buNone/>
                      </a:pPr>
                      <a:r>
                        <a:rPr lang="en-US" altLang="ko-KR" sz="1200"/>
                        <a:t>precision</a:t>
                      </a:r>
                    </a:p>
                  </a:txBody>
                  <a:tcPr marL="68580" marR="68580" marT="0" marB="0" anchor="ctr"/>
                </a:tc>
                <a:tc>
                  <a:txBody>
                    <a:bodyPr/>
                    <a:lstStyle/>
                    <a:p>
                      <a:pPr indent="0">
                        <a:buNone/>
                      </a:pPr>
                      <a:r>
                        <a:rPr lang="en-US" altLang="ko-KR" sz="1200"/>
                        <a:t>0.860</a:t>
                      </a:r>
                    </a:p>
                  </a:txBody>
                  <a:tcPr marL="68580" marR="68580" marT="0" marB="0" anchor="ctr"/>
                </a:tc>
                <a:tc>
                  <a:txBody>
                    <a:bodyPr/>
                    <a:lstStyle/>
                    <a:p>
                      <a:pPr indent="0">
                        <a:buNone/>
                      </a:pPr>
                      <a:r>
                        <a:rPr lang="en-US" altLang="ko-KR" sz="1200"/>
                        <a:t>precision</a:t>
                      </a:r>
                    </a:p>
                  </a:txBody>
                  <a:tcPr marL="68580" marR="68580" marT="0" marB="0" anchor="ctr"/>
                </a:tc>
                <a:tc>
                  <a:txBody>
                    <a:bodyPr/>
                    <a:lstStyle/>
                    <a:p>
                      <a:pPr indent="0">
                        <a:buNone/>
                      </a:pPr>
                      <a:r>
                        <a:rPr lang="en-US" altLang="ko-KR" sz="1200"/>
                        <a:t>0.841</a:t>
                      </a:r>
                    </a:p>
                  </a:txBody>
                  <a:tcPr marL="68580" marR="68580" marT="0" marB="0" anchor="ctr"/>
                </a:tc>
                <a:tc>
                  <a:txBody>
                    <a:bodyPr/>
                    <a:lstStyle/>
                    <a:p>
                      <a:pPr indent="0">
                        <a:buNone/>
                      </a:pPr>
                      <a:r>
                        <a:rPr lang="en-US" altLang="ko-KR" sz="1200"/>
                        <a:t>precision</a:t>
                      </a:r>
                    </a:p>
                  </a:txBody>
                  <a:tcPr marL="68580" marR="68580" marT="0" marB="0" anchor="ctr"/>
                </a:tc>
                <a:tc>
                  <a:txBody>
                    <a:bodyPr/>
                    <a:lstStyle/>
                    <a:p>
                      <a:pPr indent="0">
                        <a:buNone/>
                      </a:pPr>
                      <a:r>
                        <a:rPr lang="en-US" altLang="ko-KR" sz="1200" b="1">
                          <a:solidFill>
                            <a:srgbClr val="FF0000"/>
                          </a:solidFill>
                        </a:rPr>
                        <a:t>0.841</a:t>
                      </a:r>
                    </a:p>
                  </a:txBody>
                  <a:tcPr marL="68580" marR="68580" marT="0" marB="0" anchor="ctr"/>
                </a:tc>
                <a:extLst>
                  <a:ext uri="{0D108BD9-81ED-4DB2-BD59-A6C34878D82A}">
                    <a16:rowId xmlns:a16="http://schemas.microsoft.com/office/drawing/2014/main" val="10007"/>
                  </a:ext>
                </a:extLst>
              </a:tr>
              <a:tr h="205740">
                <a:tc>
                  <a:txBody>
                    <a:bodyPr/>
                    <a:lstStyle/>
                    <a:p>
                      <a:pPr indent="0">
                        <a:buNone/>
                      </a:pPr>
                      <a:r>
                        <a:rPr lang="en-US" altLang="ko-KR" sz="1200"/>
                        <a:t> </a:t>
                      </a:r>
                    </a:p>
                  </a:txBody>
                  <a:tcPr marL="68580" marR="68580" marT="0" marB="0" anchor="ctr"/>
                </a:tc>
                <a:tc>
                  <a:txBody>
                    <a:bodyPr/>
                    <a:lstStyle/>
                    <a:p>
                      <a:pPr indent="0">
                        <a:buNone/>
                      </a:pPr>
                      <a:r>
                        <a:rPr lang="en-US" altLang="ko-KR" sz="1200"/>
                        <a:t>recall</a:t>
                      </a:r>
                    </a:p>
                  </a:txBody>
                  <a:tcPr marL="68580" marR="68580" marT="0" marB="0" anchor="ctr"/>
                </a:tc>
                <a:tc>
                  <a:txBody>
                    <a:bodyPr/>
                    <a:lstStyle/>
                    <a:p>
                      <a:pPr indent="0">
                        <a:buNone/>
                      </a:pPr>
                      <a:r>
                        <a:rPr lang="en-US" altLang="ko-KR" sz="1200"/>
                        <a:t>0.815</a:t>
                      </a:r>
                    </a:p>
                  </a:txBody>
                  <a:tcPr marL="68580" marR="68580" marT="0" marB="0" anchor="ctr"/>
                </a:tc>
                <a:tc>
                  <a:txBody>
                    <a:bodyPr/>
                    <a:lstStyle/>
                    <a:p>
                      <a:pPr indent="0">
                        <a:buNone/>
                      </a:pPr>
                      <a:r>
                        <a:rPr lang="en-US" altLang="ko-KR" sz="1200"/>
                        <a:t>recall</a:t>
                      </a:r>
                    </a:p>
                  </a:txBody>
                  <a:tcPr marL="68580" marR="68580" marT="0" marB="0" anchor="ctr"/>
                </a:tc>
                <a:tc>
                  <a:txBody>
                    <a:bodyPr/>
                    <a:lstStyle/>
                    <a:p>
                      <a:pPr indent="0">
                        <a:buNone/>
                      </a:pPr>
                      <a:r>
                        <a:rPr lang="en-US" altLang="ko-KR" sz="1200"/>
                        <a:t>0.777</a:t>
                      </a:r>
                    </a:p>
                  </a:txBody>
                  <a:tcPr marL="68580" marR="68580" marT="0" marB="0" anchor="ctr"/>
                </a:tc>
                <a:tc>
                  <a:txBody>
                    <a:bodyPr/>
                    <a:lstStyle/>
                    <a:p>
                      <a:pPr indent="0">
                        <a:buNone/>
                      </a:pPr>
                      <a:r>
                        <a:rPr lang="en-US" altLang="ko-KR" sz="1200"/>
                        <a:t>recall</a:t>
                      </a:r>
                    </a:p>
                  </a:txBody>
                  <a:tcPr marL="68580" marR="68580" marT="0" marB="0" anchor="ctr"/>
                </a:tc>
                <a:tc>
                  <a:txBody>
                    <a:bodyPr/>
                    <a:lstStyle/>
                    <a:p>
                      <a:pPr indent="0">
                        <a:buNone/>
                      </a:pPr>
                      <a:r>
                        <a:rPr lang="en-US" altLang="ko-KR" sz="1200"/>
                        <a:t>0.779</a:t>
                      </a:r>
                    </a:p>
                  </a:txBody>
                  <a:tcPr marL="68580" marR="68580" marT="0" marB="0" anchor="ctr"/>
                </a:tc>
                <a:extLst>
                  <a:ext uri="{0D108BD9-81ED-4DB2-BD59-A6C34878D82A}">
                    <a16:rowId xmlns:a16="http://schemas.microsoft.com/office/drawing/2014/main" val="10008"/>
                  </a:ext>
                </a:extLst>
              </a:tr>
              <a:tr h="206375">
                <a:tc>
                  <a:txBody>
                    <a:bodyPr/>
                    <a:lstStyle/>
                    <a:p>
                      <a:pPr indent="0">
                        <a:buNone/>
                      </a:pPr>
                      <a:r>
                        <a:rPr lang="en-US" altLang="ko-KR" sz="1200"/>
                        <a:t> </a:t>
                      </a:r>
                    </a:p>
                  </a:txBody>
                  <a:tcPr marL="68580" marR="68580" marT="0" marB="0" anchor="ctr"/>
                </a:tc>
                <a:tc>
                  <a:txBody>
                    <a:bodyPr/>
                    <a:lstStyle/>
                    <a:p>
                      <a:pPr indent="0">
                        <a:buNone/>
                      </a:pPr>
                      <a:r>
                        <a:rPr lang="en-US" altLang="ko-KR" sz="1200"/>
                        <a:t>F1 score</a:t>
                      </a:r>
                    </a:p>
                  </a:txBody>
                  <a:tcPr marL="68580" marR="68580" marT="0" marB="0" anchor="ctr"/>
                </a:tc>
                <a:tc>
                  <a:txBody>
                    <a:bodyPr/>
                    <a:lstStyle/>
                    <a:p>
                      <a:pPr indent="0">
                        <a:buNone/>
                      </a:pPr>
                      <a:r>
                        <a:rPr lang="en-US" altLang="ko-KR" sz="1200"/>
                        <a:t>0.837</a:t>
                      </a:r>
                    </a:p>
                  </a:txBody>
                  <a:tcPr marL="68580" marR="68580" marT="0" marB="0" anchor="ctr"/>
                </a:tc>
                <a:tc>
                  <a:txBody>
                    <a:bodyPr/>
                    <a:lstStyle/>
                    <a:p>
                      <a:pPr indent="0">
                        <a:buNone/>
                      </a:pPr>
                      <a:r>
                        <a:rPr lang="en-US" altLang="ko-KR" sz="1200"/>
                        <a:t>F1 score</a:t>
                      </a:r>
                    </a:p>
                  </a:txBody>
                  <a:tcPr marL="68580" marR="68580" marT="0" marB="0" anchor="ctr"/>
                </a:tc>
                <a:tc>
                  <a:txBody>
                    <a:bodyPr/>
                    <a:lstStyle/>
                    <a:p>
                      <a:pPr indent="0">
                        <a:buNone/>
                      </a:pPr>
                      <a:r>
                        <a:rPr lang="en-US" altLang="ko-KR" sz="1200"/>
                        <a:t>0.808</a:t>
                      </a:r>
                    </a:p>
                  </a:txBody>
                  <a:tcPr marL="68580" marR="68580" marT="0" marB="0" anchor="ctr"/>
                </a:tc>
                <a:tc>
                  <a:txBody>
                    <a:bodyPr/>
                    <a:lstStyle/>
                    <a:p>
                      <a:pPr indent="0">
                        <a:buNone/>
                      </a:pPr>
                      <a:r>
                        <a:rPr lang="en-US" altLang="ko-KR" sz="1200"/>
                        <a:t>F1 score</a:t>
                      </a:r>
                    </a:p>
                  </a:txBody>
                  <a:tcPr marL="68580" marR="68580" marT="0" marB="0" anchor="ctr"/>
                </a:tc>
                <a:tc>
                  <a:txBody>
                    <a:bodyPr/>
                    <a:lstStyle/>
                    <a:p>
                      <a:pPr indent="0">
                        <a:buNone/>
                      </a:pPr>
                      <a:r>
                        <a:rPr lang="en-US" altLang="ko-KR" sz="1200" dirty="0"/>
                        <a:t>0.809</a:t>
                      </a:r>
                    </a:p>
                  </a:txBody>
                  <a:tcPr marL="68580" marR="68580" marT="0" marB="0" anchor="ctr"/>
                </a:tc>
                <a:extLst>
                  <a:ext uri="{0D108BD9-81ED-4DB2-BD59-A6C34878D82A}">
                    <a16:rowId xmlns:a16="http://schemas.microsoft.com/office/drawing/2014/main" val="10009"/>
                  </a:ext>
                </a:extLst>
              </a:tr>
            </a:tbl>
          </a:graphicData>
        </a:graphic>
      </p:graphicFrame>
      <p:sp>
        <p:nvSpPr>
          <p:cNvPr id="6" name="TextBox 5"/>
          <p:cNvSpPr txBox="1"/>
          <p:nvPr/>
        </p:nvSpPr>
        <p:spPr>
          <a:xfrm>
            <a:off x="7426589" y="4532015"/>
            <a:ext cx="1760660" cy="523220"/>
          </a:xfrm>
          <a:prstGeom prst="rect">
            <a:avLst/>
          </a:prstGeom>
          <a:noFill/>
        </p:spPr>
        <p:txBody>
          <a:bodyPr wrap="square" rtlCol="0">
            <a:spAutoFit/>
          </a:bodyPr>
          <a:lstStyle/>
          <a:p>
            <a:r>
              <a:rPr lang="en-US" sz="700" dirty="0" smtClean="0"/>
              <a:t>*In multi-label </a:t>
            </a:r>
            <a:r>
              <a:rPr lang="en-US" sz="700" dirty="0"/>
              <a:t>classification, precision </a:t>
            </a:r>
            <a:r>
              <a:rPr lang="en-US" sz="700" dirty="0" smtClean="0"/>
              <a:t>and</a:t>
            </a:r>
            <a:r>
              <a:rPr lang="zh-CN" altLang="en-US" sz="700" dirty="0" smtClean="0"/>
              <a:t> </a:t>
            </a:r>
            <a:r>
              <a:rPr lang="en-US" sz="700" dirty="0"/>
              <a:t>recall </a:t>
            </a:r>
            <a:r>
              <a:rPr lang="en-US" sz="700" dirty="0" smtClean="0"/>
              <a:t>refers to the micro precision and </a:t>
            </a:r>
            <a:r>
              <a:rPr lang="en-US" sz="700" dirty="0"/>
              <a:t>micro recall</a:t>
            </a:r>
            <a:r>
              <a:rPr lang="en-US" sz="700" dirty="0" smtClean="0"/>
              <a:t>. F1 score </a:t>
            </a:r>
            <a:r>
              <a:rPr lang="en-US" sz="700" dirty="0"/>
              <a:t>is the harmonic </a:t>
            </a:r>
            <a:r>
              <a:rPr lang="en-US" sz="700" dirty="0" smtClean="0"/>
              <a:t>average of them.</a:t>
            </a:r>
            <a:endParaRPr lang="en-US" sz="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latin typeface="Arial" panose="020B0604020202020204" pitchFamily="34" charset="0"/>
                <a:cs typeface="Arial" panose="020B0604020202020204" pitchFamily="34" charset="0"/>
              </a:rPr>
              <a:t>Popular methods</a:t>
            </a:r>
          </a:p>
        </p:txBody>
      </p:sp>
      <p:sp>
        <p:nvSpPr>
          <p:cNvPr id="5" name="Content Placeholder 4"/>
          <p:cNvSpPr>
            <a:spLocks noGrp="1"/>
          </p:cNvSpPr>
          <p:nvPr>
            <p:ph idx="10"/>
          </p:nvPr>
        </p:nvSpPr>
        <p:spPr>
          <a:xfrm>
            <a:off x="405765" y="1808480"/>
            <a:ext cx="8010525" cy="2995930"/>
          </a:xfrm>
        </p:spPr>
        <p:txBody>
          <a:bodyPr/>
          <a:lstStyle/>
          <a:p>
            <a:pPr marL="285750" indent="-285750">
              <a:buFont typeface="Wingdings" panose="05000000000000000000" charset="0"/>
              <a:buChar char=""/>
            </a:pPr>
            <a:r>
              <a:rPr lang="en-US" altLang="ko-KR" sz="1800" dirty="0"/>
              <a:t>Basic Local Alignment Search Tool (BLAST) </a:t>
            </a:r>
          </a:p>
          <a:p>
            <a:pPr marL="285750" indent="-285750">
              <a:buFont typeface="Arial" panose="020B0604020202020204" pitchFamily="34" charset="0"/>
              <a:buChar char="•"/>
            </a:pPr>
            <a:r>
              <a:rPr lang="en-US" altLang="ko-KR" sz="1800" dirty="0"/>
              <a:t>This method gathers the homologous proteins’ function information by searching the query sequence against the existing protein databases as it contains experimentally determined protein function information</a:t>
            </a:r>
          </a:p>
          <a:p>
            <a:pPr marL="285750" indent="-285750">
              <a:buFont typeface="Wingdings" panose="05000000000000000000" charset="0"/>
              <a:buChar char=""/>
            </a:pPr>
            <a:endParaRPr lang="en-US" altLang="ko-KR" sz="2400" dirty="0"/>
          </a:p>
          <a:p>
            <a:pPr marL="285750" indent="-285750">
              <a:buFont typeface="Wingdings" panose="05000000000000000000" charset="0"/>
              <a:buChar char=""/>
            </a:pPr>
            <a:r>
              <a:rPr lang="en-US" altLang="ko-KR" sz="1800" dirty="0"/>
              <a:t>Network based methods</a:t>
            </a:r>
          </a:p>
          <a:p>
            <a:pPr marL="285750" indent="-285750">
              <a:buFont typeface="Arial" panose="020B0604020202020204" pitchFamily="34" charset="0"/>
              <a:buChar char="•"/>
            </a:pPr>
            <a:r>
              <a:rPr lang="en-US" altLang="ko-KR" sz="1800" dirty="0"/>
              <a:t>These methods are under the assumption that interacted proteins share similar functions</a:t>
            </a:r>
            <a:endParaRPr lang="en-US" altLang="ko-KR" sz="1800"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endParaRPr lang="ko-KR" alt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 </a:t>
            </a:r>
            <a:r>
              <a:rPr lang="en-US" altLang="ko-KR" dirty="0"/>
              <a:t>Introduction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011575"/>
            <a:ext cx="8496944" cy="460648"/>
          </a:xfrm>
        </p:spPr>
        <p:txBody>
          <a:bodyPr/>
          <a:lstStyle/>
          <a:p>
            <a:r>
              <a:rPr lang="en-US" b="1" dirty="0">
                <a:latin typeface="Arial" panose="020B0604020202020204" pitchFamily="34" charset="0"/>
                <a:cs typeface="Arial" panose="020B0604020202020204" pitchFamily="34" charset="0"/>
              </a:rPr>
              <a:t>2. Performance of GRU, LSTM, Bi-LSTM model</a:t>
            </a:r>
          </a:p>
        </p:txBody>
      </p:sp>
      <p:sp>
        <p:nvSpPr>
          <p:cNvPr id="3" name="Title 2"/>
          <p:cNvSpPr>
            <a:spLocks noGrp="1"/>
          </p:cNvSpPr>
          <p:nvPr>
            <p:ph type="title"/>
          </p:nvPr>
        </p:nvSpPr>
        <p:spPr/>
        <p:txBody>
          <a:bodyPr/>
          <a:lstStyle/>
          <a:p>
            <a:r>
              <a:rPr lang="en-US" dirty="0"/>
              <a:t> </a:t>
            </a:r>
            <a:r>
              <a:rPr lang="en-US" altLang="ko-KR" dirty="0"/>
              <a:t>Results</a:t>
            </a:r>
            <a:endParaRPr lang="en-US" dirty="0"/>
          </a:p>
        </p:txBody>
      </p:sp>
      <p:sp>
        <p:nvSpPr>
          <p:cNvPr id="5" name="文本框 4"/>
          <p:cNvSpPr txBox="1"/>
          <p:nvPr/>
        </p:nvSpPr>
        <p:spPr>
          <a:xfrm>
            <a:off x="545465" y="1501775"/>
            <a:ext cx="7901305" cy="1322070"/>
          </a:xfrm>
          <a:prstGeom prst="rect">
            <a:avLst/>
          </a:prstGeom>
          <a:noFill/>
        </p:spPr>
        <p:txBody>
          <a:bodyPr wrap="square" rtlCol="0">
            <a:spAutoFit/>
          </a:bodyPr>
          <a:lstStyle/>
          <a:p>
            <a:pPr marL="285750" indent="-285750">
              <a:buFont typeface="Wingdings" panose="05000000000000000000" charset="0"/>
              <a:buChar char=""/>
            </a:pPr>
            <a:r>
              <a:rPr lang="en-US" altLang="zh-CN" sz="1600" b="1" dirty="0"/>
              <a:t>Four</a:t>
            </a:r>
            <a:r>
              <a:rPr lang="en-US" altLang="zh-CN" sz="1600" dirty="0"/>
              <a:t> classes classification</a:t>
            </a:r>
          </a:p>
          <a:p>
            <a:pPr marL="285750" indent="-285750" algn="just">
              <a:buFont typeface="Wingdings" panose="05000000000000000000" charset="0"/>
              <a:buChar char=""/>
            </a:pPr>
            <a:r>
              <a:rPr lang="en-US" altLang="zh-CN" sz="1600" dirty="0"/>
              <a:t>In general, all models performed well in this case as most precision, recall and F1 score values were around 0.9 </a:t>
            </a:r>
          </a:p>
          <a:p>
            <a:pPr marL="285750" indent="-285750" algn="just">
              <a:buFont typeface="Wingdings" panose="05000000000000000000" charset="0"/>
              <a:buChar char=""/>
            </a:pPr>
            <a:r>
              <a:rPr lang="en-US" altLang="zh-CN" sz="1600" dirty="0"/>
              <a:t>In this case, Bi-LSTM model </a:t>
            </a:r>
            <a:r>
              <a:rPr lang="en-US" altLang="zh-CN" sz="1600" dirty="0" err="1"/>
              <a:t>perfromed</a:t>
            </a:r>
            <a:r>
              <a:rPr lang="en-US" altLang="zh-CN" sz="1600" dirty="0"/>
              <a:t> a bit better than the other two</a:t>
            </a:r>
          </a:p>
          <a:p>
            <a:pPr marL="285750" indent="-285750" algn="just">
              <a:buFont typeface="Wingdings" panose="05000000000000000000" charset="0"/>
              <a:buChar char=""/>
            </a:pPr>
            <a:endParaRPr lang="en-US" altLang="zh-CN" sz="1600" dirty="0"/>
          </a:p>
        </p:txBody>
      </p:sp>
      <p:graphicFrame>
        <p:nvGraphicFramePr>
          <p:cNvPr id="4" name="表格 -1"/>
          <p:cNvGraphicFramePr/>
          <p:nvPr>
            <p:extLst>
              <p:ext uri="{D42A27DB-BD31-4B8C-83A1-F6EECF244321}">
                <p14:modId xmlns:p14="http://schemas.microsoft.com/office/powerpoint/2010/main" val="231591032"/>
              </p:ext>
            </p:extLst>
          </p:nvPr>
        </p:nvGraphicFramePr>
        <p:xfrm>
          <a:off x="885825" y="2594610"/>
          <a:ext cx="6533515" cy="2460625"/>
        </p:xfrm>
        <a:graphic>
          <a:graphicData uri="http://schemas.openxmlformats.org/drawingml/2006/table">
            <a:tbl>
              <a:tblPr firstRow="1" bandRow="1">
                <a:tableStyleId>{6E25E649-3F16-4E02-A733-19D2CDBF48F0}</a:tableStyleId>
              </a:tblPr>
              <a:tblGrid>
                <a:gridCol w="729615">
                  <a:extLst>
                    <a:ext uri="{9D8B030D-6E8A-4147-A177-3AD203B41FA5}">
                      <a16:colId xmlns:a16="http://schemas.microsoft.com/office/drawing/2014/main" val="20000"/>
                    </a:ext>
                  </a:extLst>
                </a:gridCol>
                <a:gridCol w="815340">
                  <a:extLst>
                    <a:ext uri="{9D8B030D-6E8A-4147-A177-3AD203B41FA5}">
                      <a16:colId xmlns:a16="http://schemas.microsoft.com/office/drawing/2014/main" val="20001"/>
                    </a:ext>
                  </a:extLst>
                </a:gridCol>
                <a:gridCol w="616585">
                  <a:extLst>
                    <a:ext uri="{9D8B030D-6E8A-4147-A177-3AD203B41FA5}">
                      <a16:colId xmlns:a16="http://schemas.microsoft.com/office/drawing/2014/main" val="20002"/>
                    </a:ext>
                  </a:extLst>
                </a:gridCol>
                <a:gridCol w="786765">
                  <a:extLst>
                    <a:ext uri="{9D8B030D-6E8A-4147-A177-3AD203B41FA5}">
                      <a16:colId xmlns:a16="http://schemas.microsoft.com/office/drawing/2014/main" val="20003"/>
                    </a:ext>
                  </a:extLst>
                </a:gridCol>
                <a:gridCol w="664210">
                  <a:extLst>
                    <a:ext uri="{9D8B030D-6E8A-4147-A177-3AD203B41FA5}">
                      <a16:colId xmlns:a16="http://schemas.microsoft.com/office/drawing/2014/main" val="20004"/>
                    </a:ext>
                  </a:extLst>
                </a:gridCol>
                <a:gridCol w="834390">
                  <a:extLst>
                    <a:ext uri="{9D8B030D-6E8A-4147-A177-3AD203B41FA5}">
                      <a16:colId xmlns:a16="http://schemas.microsoft.com/office/drawing/2014/main" val="20005"/>
                    </a:ext>
                  </a:extLst>
                </a:gridCol>
                <a:gridCol w="626110">
                  <a:extLst>
                    <a:ext uri="{9D8B030D-6E8A-4147-A177-3AD203B41FA5}">
                      <a16:colId xmlns:a16="http://schemas.microsoft.com/office/drawing/2014/main" val="20006"/>
                    </a:ext>
                  </a:extLst>
                </a:gridCol>
                <a:gridCol w="920115">
                  <a:extLst>
                    <a:ext uri="{9D8B030D-6E8A-4147-A177-3AD203B41FA5}">
                      <a16:colId xmlns:a16="http://schemas.microsoft.com/office/drawing/2014/main" val="20007"/>
                    </a:ext>
                  </a:extLst>
                </a:gridCol>
                <a:gridCol w="540385">
                  <a:extLst>
                    <a:ext uri="{9D8B030D-6E8A-4147-A177-3AD203B41FA5}">
                      <a16:colId xmlns:a16="http://schemas.microsoft.com/office/drawing/2014/main" val="20008"/>
                    </a:ext>
                  </a:extLst>
                </a:gridCol>
              </a:tblGrid>
              <a:tr h="276225">
                <a:tc>
                  <a:txBody>
                    <a:bodyPr/>
                    <a:lstStyle/>
                    <a:p>
                      <a:pPr indent="0">
                        <a:buNone/>
                      </a:pPr>
                      <a:endParaRPr lang="zh-CN" altLang="en-US" sz="1000"/>
                    </a:p>
                  </a:txBody>
                  <a:tcPr marL="68580" marR="68580" marT="0" marB="0" anchor="ctr"/>
                </a:tc>
                <a:tc>
                  <a:txBody>
                    <a:bodyPr/>
                    <a:lstStyle/>
                    <a:p>
                      <a:pPr indent="0">
                        <a:buNone/>
                      </a:pPr>
                      <a:r>
                        <a:rPr lang="en-US" altLang="ko-KR" sz="1000"/>
                        <a:t>cytoplasm</a:t>
                      </a:r>
                    </a:p>
                  </a:txBody>
                  <a:tcPr marL="68580" marR="68580" marT="0" marB="0" anchor="ctr"/>
                </a:tc>
                <a:tc>
                  <a:txBody>
                    <a:bodyPr/>
                    <a:lstStyle/>
                    <a:p>
                      <a:pPr indent="0">
                        <a:buNone/>
                      </a:pPr>
                      <a:r>
                        <a:rPr lang="en-US" altLang="ko-KR" sz="1000"/>
                        <a:t> </a:t>
                      </a:r>
                    </a:p>
                  </a:txBody>
                  <a:tcPr marL="68580" marR="68580" marT="0" marB="0" anchor="ctr"/>
                </a:tc>
                <a:tc>
                  <a:txBody>
                    <a:bodyPr/>
                    <a:lstStyle/>
                    <a:p>
                      <a:pPr indent="0">
                        <a:buNone/>
                      </a:pPr>
                      <a:r>
                        <a:rPr lang="en-US" altLang="ko-KR" sz="1000"/>
                        <a:t>nucleus</a:t>
                      </a:r>
                    </a:p>
                  </a:txBody>
                  <a:tcPr marL="68580" marR="68580" marT="0" marB="0" anchor="ctr"/>
                </a:tc>
                <a:tc>
                  <a:txBody>
                    <a:bodyPr/>
                    <a:lstStyle/>
                    <a:p>
                      <a:pPr indent="0">
                        <a:buNone/>
                      </a:pPr>
                      <a:r>
                        <a:rPr lang="en-US" altLang="ko-KR" sz="1000"/>
                        <a:t> </a:t>
                      </a:r>
                    </a:p>
                  </a:txBody>
                  <a:tcPr marL="68580" marR="68580" marT="0" marB="0" anchor="ctr"/>
                </a:tc>
                <a:tc>
                  <a:txBody>
                    <a:bodyPr/>
                    <a:lstStyle/>
                    <a:p>
                      <a:pPr indent="0">
                        <a:buNone/>
                      </a:pPr>
                      <a:r>
                        <a:rPr lang="en-US" altLang="ko-KR" sz="900"/>
                        <a:t>plasma </a:t>
                      </a:r>
                    </a:p>
                    <a:p>
                      <a:pPr indent="0">
                        <a:buNone/>
                      </a:pPr>
                      <a:r>
                        <a:rPr lang="en-US" altLang="ko-KR" sz="900"/>
                        <a:t>membrane</a:t>
                      </a:r>
                    </a:p>
                  </a:txBody>
                  <a:tcPr marL="68580" marR="68580" marT="0" marB="0" anchor="ctr"/>
                </a:tc>
                <a:tc>
                  <a:txBody>
                    <a:bodyPr/>
                    <a:lstStyle/>
                    <a:p>
                      <a:pPr indent="0">
                        <a:buNone/>
                      </a:pPr>
                      <a:r>
                        <a:rPr lang="en-US" altLang="ko-KR" sz="1000"/>
                        <a:t> </a:t>
                      </a:r>
                    </a:p>
                  </a:txBody>
                  <a:tcPr marL="68580" marR="68580" marT="0" marB="0" anchor="ctr"/>
                </a:tc>
                <a:tc>
                  <a:txBody>
                    <a:bodyPr/>
                    <a:lstStyle/>
                    <a:p>
                      <a:pPr indent="0">
                        <a:buNone/>
                      </a:pPr>
                      <a:r>
                        <a:rPr lang="en-US" altLang="ko-KR" sz="1000"/>
                        <a:t>extracellular</a:t>
                      </a:r>
                    </a:p>
                  </a:txBody>
                  <a:tcPr marL="68580" marR="68580" marT="0" marB="0" anchor="ctr"/>
                </a:tc>
                <a:tc>
                  <a:txBody>
                    <a:bodyPr/>
                    <a:lstStyle/>
                    <a:p>
                      <a:pPr indent="0">
                        <a:buNone/>
                      </a:pPr>
                      <a:r>
                        <a:rPr lang="en-US" altLang="ko-KR" sz="1000"/>
                        <a:t> </a:t>
                      </a:r>
                    </a:p>
                  </a:txBody>
                  <a:tcPr marL="68580" marR="68580" marT="0" marB="0" anchor="ctr"/>
                </a:tc>
                <a:extLst>
                  <a:ext uri="{0D108BD9-81ED-4DB2-BD59-A6C34878D82A}">
                    <a16:rowId xmlns:a16="http://schemas.microsoft.com/office/drawing/2014/main" val="10000"/>
                  </a:ext>
                </a:extLst>
              </a:tr>
              <a:tr h="243205">
                <a:tc>
                  <a:txBody>
                    <a:bodyPr/>
                    <a:lstStyle/>
                    <a:p>
                      <a:pPr indent="0">
                        <a:buNone/>
                      </a:pPr>
                      <a:r>
                        <a:rPr lang="en-US" altLang="ko-KR" sz="1100"/>
                        <a:t>LSTM</a:t>
                      </a:r>
                    </a:p>
                  </a:txBody>
                  <a:tcPr marL="68580" marR="68580" marT="0" marB="0" anchor="ctr"/>
                </a:tc>
                <a:tc>
                  <a:txBody>
                    <a:bodyPr/>
                    <a:lstStyle/>
                    <a:p>
                      <a:pPr indent="0">
                        <a:buNone/>
                      </a:pPr>
                      <a:r>
                        <a:rPr lang="en-US" altLang="ko-KR" sz="1100" dirty="0" smtClean="0"/>
                        <a:t>Precision*</a:t>
                      </a:r>
                      <a:endParaRPr lang="en-US" altLang="ko-KR" sz="1100" dirty="0"/>
                    </a:p>
                  </a:txBody>
                  <a:tcPr marL="68580" marR="68580" marT="0" marB="0" anchor="ctr"/>
                </a:tc>
                <a:tc>
                  <a:txBody>
                    <a:bodyPr/>
                    <a:lstStyle/>
                    <a:p>
                      <a:pPr indent="0">
                        <a:buNone/>
                      </a:pPr>
                      <a:r>
                        <a:rPr lang="en-US" altLang="ko-KR" sz="1100"/>
                        <a:t>0.791</a:t>
                      </a:r>
                    </a:p>
                  </a:txBody>
                  <a:tcPr marL="68580" marR="68580" marT="0" marB="0" anchor="ctr"/>
                </a:tc>
                <a:tc>
                  <a:txBody>
                    <a:bodyPr/>
                    <a:lstStyle/>
                    <a:p>
                      <a:pPr indent="0">
                        <a:buNone/>
                      </a:pPr>
                      <a:r>
                        <a:rPr lang="en-US" altLang="ko-KR" sz="1100"/>
                        <a:t>precision</a:t>
                      </a:r>
                    </a:p>
                  </a:txBody>
                  <a:tcPr marL="68580" marR="68580" marT="0" marB="0" anchor="ctr"/>
                </a:tc>
                <a:tc>
                  <a:txBody>
                    <a:bodyPr/>
                    <a:lstStyle/>
                    <a:p>
                      <a:pPr indent="0">
                        <a:buNone/>
                      </a:pPr>
                      <a:r>
                        <a:rPr lang="en-US" altLang="ko-KR" sz="1100"/>
                        <a:t>0.805</a:t>
                      </a:r>
                    </a:p>
                  </a:txBody>
                  <a:tcPr marL="68580" marR="68580" marT="0" marB="0" anchor="ctr"/>
                </a:tc>
                <a:tc>
                  <a:txBody>
                    <a:bodyPr/>
                    <a:lstStyle/>
                    <a:p>
                      <a:pPr indent="0">
                        <a:buNone/>
                      </a:pPr>
                      <a:r>
                        <a:rPr lang="en-US" altLang="ko-KR" sz="1100"/>
                        <a:t>precision</a:t>
                      </a:r>
                    </a:p>
                  </a:txBody>
                  <a:tcPr marL="68580" marR="68580" marT="0" marB="0" anchor="ctr"/>
                </a:tc>
                <a:tc>
                  <a:txBody>
                    <a:bodyPr/>
                    <a:lstStyle/>
                    <a:p>
                      <a:pPr indent="0">
                        <a:buNone/>
                      </a:pPr>
                      <a:r>
                        <a:rPr lang="en-US" altLang="ko-KR" sz="1100"/>
                        <a:t>0.791</a:t>
                      </a:r>
                    </a:p>
                  </a:txBody>
                  <a:tcPr marL="68580" marR="68580" marT="0" marB="0" anchor="ctr"/>
                </a:tc>
                <a:tc>
                  <a:txBody>
                    <a:bodyPr/>
                    <a:lstStyle/>
                    <a:p>
                      <a:pPr indent="0">
                        <a:buNone/>
                      </a:pPr>
                      <a:r>
                        <a:rPr lang="en-US" altLang="ko-KR" sz="1100"/>
                        <a:t>precision</a:t>
                      </a:r>
                    </a:p>
                  </a:txBody>
                  <a:tcPr marL="68580" marR="68580" marT="0" marB="0" anchor="ctr"/>
                </a:tc>
                <a:tc>
                  <a:txBody>
                    <a:bodyPr/>
                    <a:lstStyle/>
                    <a:p>
                      <a:pPr indent="0">
                        <a:buNone/>
                      </a:pPr>
                      <a:r>
                        <a:rPr lang="en-US" altLang="ko-KR" sz="1100"/>
                        <a:t>0.868</a:t>
                      </a:r>
                    </a:p>
                  </a:txBody>
                  <a:tcPr marL="68580" marR="68580" marT="0" marB="0" anchor="ctr"/>
                </a:tc>
                <a:extLst>
                  <a:ext uri="{0D108BD9-81ED-4DB2-BD59-A6C34878D82A}">
                    <a16:rowId xmlns:a16="http://schemas.microsoft.com/office/drawing/2014/main" val="10001"/>
                  </a:ext>
                </a:extLst>
              </a:tr>
              <a:tr h="242570">
                <a:tc>
                  <a:txBody>
                    <a:bodyPr/>
                    <a:lstStyle/>
                    <a:p>
                      <a:pPr indent="0">
                        <a:buNone/>
                      </a:pPr>
                      <a:r>
                        <a:rPr lang="en-US" altLang="ko-KR" sz="1100"/>
                        <a:t> </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a:t>0.834</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a:t>0.788</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a:t>0.778</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a:t>0.753</a:t>
                      </a:r>
                    </a:p>
                  </a:txBody>
                  <a:tcPr marL="68580" marR="68580" marT="0" marB="0" anchor="ctr"/>
                </a:tc>
                <a:extLst>
                  <a:ext uri="{0D108BD9-81ED-4DB2-BD59-A6C34878D82A}">
                    <a16:rowId xmlns:a16="http://schemas.microsoft.com/office/drawing/2014/main" val="10002"/>
                  </a:ext>
                </a:extLst>
              </a:tr>
              <a:tr h="241300">
                <a:tc>
                  <a:txBody>
                    <a:bodyPr/>
                    <a:lstStyle/>
                    <a:p>
                      <a:pPr indent="0">
                        <a:buNone/>
                      </a:pPr>
                      <a:r>
                        <a:rPr lang="en-US" altLang="ko-KR" sz="1100"/>
                        <a:t> </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a:t>0.812</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a:t>0.796</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a:t>0.784</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a:t>0.807</a:t>
                      </a:r>
                    </a:p>
                  </a:txBody>
                  <a:tcPr marL="68580" marR="68580" marT="0" marB="0" anchor="ctr"/>
                </a:tc>
                <a:extLst>
                  <a:ext uri="{0D108BD9-81ED-4DB2-BD59-A6C34878D82A}">
                    <a16:rowId xmlns:a16="http://schemas.microsoft.com/office/drawing/2014/main" val="10003"/>
                  </a:ext>
                </a:extLst>
              </a:tr>
              <a:tr h="244475">
                <a:tc>
                  <a:txBody>
                    <a:bodyPr/>
                    <a:lstStyle/>
                    <a:p>
                      <a:pPr indent="0">
                        <a:buNone/>
                      </a:pPr>
                      <a:r>
                        <a:rPr lang="en-US" altLang="ko-KR" sz="1100"/>
                        <a:t>Bi-LSTM</a:t>
                      </a:r>
                    </a:p>
                  </a:txBody>
                  <a:tcPr marL="68580" marR="68580" marT="0" marB="0" anchor="ctr"/>
                </a:tc>
                <a:tc>
                  <a:txBody>
                    <a:bodyPr/>
                    <a:lstStyle/>
                    <a:p>
                      <a:pPr indent="0">
                        <a:buNone/>
                      </a:pPr>
                      <a:r>
                        <a:rPr lang="en-US" altLang="ko-KR" sz="1100"/>
                        <a:t>precision</a:t>
                      </a:r>
                    </a:p>
                  </a:txBody>
                  <a:tcPr marL="68580" marR="68580" marT="0" marB="0" anchor="ctr"/>
                </a:tc>
                <a:tc>
                  <a:txBody>
                    <a:bodyPr/>
                    <a:lstStyle/>
                    <a:p>
                      <a:pPr indent="0">
                        <a:buNone/>
                      </a:pPr>
                      <a:r>
                        <a:rPr lang="en-US" altLang="ko-KR" sz="1100" b="1">
                          <a:solidFill>
                            <a:srgbClr val="FF0000"/>
                          </a:solidFill>
                        </a:rPr>
                        <a:t>0.886</a:t>
                      </a:r>
                    </a:p>
                  </a:txBody>
                  <a:tcPr marL="68580" marR="68580" marT="0" marB="0" anchor="ctr"/>
                </a:tc>
                <a:tc>
                  <a:txBody>
                    <a:bodyPr/>
                    <a:lstStyle/>
                    <a:p>
                      <a:pPr indent="0">
                        <a:buNone/>
                      </a:pPr>
                      <a:r>
                        <a:rPr lang="en-US" altLang="ko-KR" sz="1100"/>
                        <a:t>precision</a:t>
                      </a:r>
                    </a:p>
                  </a:txBody>
                  <a:tcPr marL="68580" marR="68580" marT="0" marB="0" anchor="ctr"/>
                </a:tc>
                <a:tc>
                  <a:txBody>
                    <a:bodyPr/>
                    <a:lstStyle/>
                    <a:p>
                      <a:pPr indent="0">
                        <a:buNone/>
                      </a:pPr>
                      <a:r>
                        <a:rPr lang="en-US" altLang="ko-KR" sz="1100" b="1">
                          <a:solidFill>
                            <a:srgbClr val="FF0000"/>
                          </a:solidFill>
                        </a:rPr>
                        <a:t>0.870</a:t>
                      </a:r>
                    </a:p>
                  </a:txBody>
                  <a:tcPr marL="68580" marR="68580" marT="0" marB="0" anchor="ctr"/>
                </a:tc>
                <a:tc>
                  <a:txBody>
                    <a:bodyPr/>
                    <a:lstStyle/>
                    <a:p>
                      <a:pPr indent="0">
                        <a:buNone/>
                      </a:pPr>
                      <a:r>
                        <a:rPr lang="en-US" altLang="ko-KR" sz="1100"/>
                        <a:t>precision</a:t>
                      </a:r>
                    </a:p>
                  </a:txBody>
                  <a:tcPr marL="68580" marR="68580" marT="0" marB="0" anchor="ctr"/>
                </a:tc>
                <a:tc>
                  <a:txBody>
                    <a:bodyPr/>
                    <a:lstStyle/>
                    <a:p>
                      <a:pPr indent="0">
                        <a:buNone/>
                      </a:pPr>
                      <a:r>
                        <a:rPr lang="en-US" altLang="ko-KR" sz="1100" b="1">
                          <a:solidFill>
                            <a:srgbClr val="FF0000"/>
                          </a:solidFill>
                        </a:rPr>
                        <a:t>0.870</a:t>
                      </a:r>
                    </a:p>
                  </a:txBody>
                  <a:tcPr marL="68580" marR="68580" marT="0" marB="0" anchor="ctr"/>
                </a:tc>
                <a:tc>
                  <a:txBody>
                    <a:bodyPr/>
                    <a:lstStyle/>
                    <a:p>
                      <a:pPr indent="0">
                        <a:buNone/>
                      </a:pPr>
                      <a:r>
                        <a:rPr lang="en-US" altLang="ko-KR" sz="1100"/>
                        <a:t>precision</a:t>
                      </a:r>
                    </a:p>
                  </a:txBody>
                  <a:tcPr marL="68580" marR="68580" marT="0" marB="0" anchor="ctr"/>
                </a:tc>
                <a:tc>
                  <a:txBody>
                    <a:bodyPr/>
                    <a:lstStyle/>
                    <a:p>
                      <a:pPr indent="0">
                        <a:buNone/>
                      </a:pPr>
                      <a:r>
                        <a:rPr lang="en-US" altLang="ko-KR" sz="1100" b="1">
                          <a:solidFill>
                            <a:srgbClr val="FF0000"/>
                          </a:solidFill>
                        </a:rPr>
                        <a:t>0.890</a:t>
                      </a:r>
                    </a:p>
                  </a:txBody>
                  <a:tcPr marL="68580" marR="68580" marT="0" marB="0" anchor="ctr"/>
                </a:tc>
                <a:extLst>
                  <a:ext uri="{0D108BD9-81ED-4DB2-BD59-A6C34878D82A}">
                    <a16:rowId xmlns:a16="http://schemas.microsoft.com/office/drawing/2014/main" val="10004"/>
                  </a:ext>
                </a:extLst>
              </a:tr>
              <a:tr h="242570">
                <a:tc>
                  <a:txBody>
                    <a:bodyPr/>
                    <a:lstStyle/>
                    <a:p>
                      <a:pPr indent="0">
                        <a:buNone/>
                      </a:pPr>
                      <a:r>
                        <a:rPr lang="en-US" altLang="ko-KR" sz="1100"/>
                        <a:t> </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a:t>0.849</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b="1">
                          <a:solidFill>
                            <a:srgbClr val="FF0000"/>
                          </a:solidFill>
                        </a:rPr>
                        <a:t>0.815</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b="1">
                          <a:solidFill>
                            <a:srgbClr val="FF0000"/>
                          </a:solidFill>
                        </a:rPr>
                        <a:t>0.817</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b="1">
                          <a:solidFill>
                            <a:srgbClr val="FF0000"/>
                          </a:solidFill>
                        </a:rPr>
                        <a:t>0.783</a:t>
                      </a:r>
                    </a:p>
                  </a:txBody>
                  <a:tcPr marL="68580" marR="68580" marT="0" marB="0" anchor="ctr"/>
                </a:tc>
                <a:extLst>
                  <a:ext uri="{0D108BD9-81ED-4DB2-BD59-A6C34878D82A}">
                    <a16:rowId xmlns:a16="http://schemas.microsoft.com/office/drawing/2014/main" val="10005"/>
                  </a:ext>
                </a:extLst>
              </a:tr>
              <a:tr h="242570">
                <a:tc>
                  <a:txBody>
                    <a:bodyPr/>
                    <a:lstStyle/>
                    <a:p>
                      <a:pPr indent="0">
                        <a:buNone/>
                      </a:pPr>
                      <a:r>
                        <a:rPr lang="en-US" altLang="ko-KR" sz="1100"/>
                        <a:t> </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b="1">
                          <a:solidFill>
                            <a:srgbClr val="FF0000"/>
                          </a:solidFill>
                        </a:rPr>
                        <a:t>0.867</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b="1">
                          <a:solidFill>
                            <a:srgbClr val="FF0000"/>
                          </a:solidFill>
                        </a:rPr>
                        <a:t>0.842</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b="1">
                          <a:solidFill>
                            <a:srgbClr val="FF0000"/>
                          </a:solidFill>
                        </a:rPr>
                        <a:t>0.843</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b="1">
                          <a:solidFill>
                            <a:srgbClr val="FF0000"/>
                          </a:solidFill>
                        </a:rPr>
                        <a:t>0.833</a:t>
                      </a:r>
                    </a:p>
                  </a:txBody>
                  <a:tcPr marL="68580" marR="68580" marT="0" marB="0" anchor="ctr"/>
                </a:tc>
                <a:extLst>
                  <a:ext uri="{0D108BD9-81ED-4DB2-BD59-A6C34878D82A}">
                    <a16:rowId xmlns:a16="http://schemas.microsoft.com/office/drawing/2014/main" val="10006"/>
                  </a:ext>
                </a:extLst>
              </a:tr>
              <a:tr h="241300">
                <a:tc>
                  <a:txBody>
                    <a:bodyPr/>
                    <a:lstStyle/>
                    <a:p>
                      <a:pPr indent="0">
                        <a:buNone/>
                      </a:pPr>
                      <a:r>
                        <a:rPr lang="en-US" altLang="ko-KR" sz="1100"/>
                        <a:t>GRU</a:t>
                      </a:r>
                    </a:p>
                  </a:txBody>
                  <a:tcPr marL="68580" marR="68580" marT="0" marB="0" anchor="ctr"/>
                </a:tc>
                <a:tc>
                  <a:txBody>
                    <a:bodyPr/>
                    <a:lstStyle/>
                    <a:p>
                      <a:pPr indent="0">
                        <a:buNone/>
                      </a:pPr>
                      <a:r>
                        <a:rPr lang="en-US" altLang="ko-KR" sz="1100"/>
                        <a:t>precision</a:t>
                      </a:r>
                    </a:p>
                  </a:txBody>
                  <a:tcPr marL="68580" marR="68580" marT="0" marB="0" anchor="ctr"/>
                </a:tc>
                <a:tc>
                  <a:txBody>
                    <a:bodyPr/>
                    <a:lstStyle/>
                    <a:p>
                      <a:pPr indent="0">
                        <a:buNone/>
                      </a:pPr>
                      <a:r>
                        <a:rPr lang="en-US" altLang="ko-KR" sz="1100"/>
                        <a:t>0.817</a:t>
                      </a:r>
                    </a:p>
                  </a:txBody>
                  <a:tcPr marL="68580" marR="68580" marT="0" marB="0" anchor="ctr"/>
                </a:tc>
                <a:tc>
                  <a:txBody>
                    <a:bodyPr/>
                    <a:lstStyle/>
                    <a:p>
                      <a:pPr indent="0">
                        <a:buNone/>
                      </a:pPr>
                      <a:r>
                        <a:rPr lang="en-US" altLang="ko-KR" sz="1100"/>
                        <a:t>precision</a:t>
                      </a:r>
                    </a:p>
                  </a:txBody>
                  <a:tcPr marL="68580" marR="68580" marT="0" marB="0" anchor="ctr"/>
                </a:tc>
                <a:tc>
                  <a:txBody>
                    <a:bodyPr/>
                    <a:lstStyle/>
                    <a:p>
                      <a:pPr indent="0">
                        <a:buNone/>
                      </a:pPr>
                      <a:r>
                        <a:rPr lang="en-US" altLang="ko-KR" sz="1100"/>
                        <a:t>0.830</a:t>
                      </a:r>
                    </a:p>
                  </a:txBody>
                  <a:tcPr marL="68580" marR="68580" marT="0" marB="0" anchor="ctr"/>
                </a:tc>
                <a:tc>
                  <a:txBody>
                    <a:bodyPr/>
                    <a:lstStyle/>
                    <a:p>
                      <a:pPr indent="0">
                        <a:buNone/>
                      </a:pPr>
                      <a:r>
                        <a:rPr lang="en-US" altLang="ko-KR" sz="1100"/>
                        <a:t>precision</a:t>
                      </a:r>
                    </a:p>
                  </a:txBody>
                  <a:tcPr marL="68580" marR="68580" marT="0" marB="0" anchor="ctr"/>
                </a:tc>
                <a:tc>
                  <a:txBody>
                    <a:bodyPr/>
                    <a:lstStyle/>
                    <a:p>
                      <a:pPr indent="0">
                        <a:buNone/>
                      </a:pPr>
                      <a:r>
                        <a:rPr lang="en-US" altLang="ko-KR" sz="1100"/>
                        <a:t>0.817</a:t>
                      </a:r>
                    </a:p>
                  </a:txBody>
                  <a:tcPr marL="68580" marR="68580" marT="0" marB="0" anchor="ctr"/>
                </a:tc>
                <a:tc>
                  <a:txBody>
                    <a:bodyPr/>
                    <a:lstStyle/>
                    <a:p>
                      <a:pPr indent="0">
                        <a:buNone/>
                      </a:pPr>
                      <a:r>
                        <a:rPr lang="en-US" altLang="ko-KR" sz="1100"/>
                        <a:t>precision</a:t>
                      </a:r>
                    </a:p>
                  </a:txBody>
                  <a:tcPr marL="68580" marR="68580" marT="0" marB="0" anchor="ctr"/>
                </a:tc>
                <a:tc>
                  <a:txBody>
                    <a:bodyPr/>
                    <a:lstStyle/>
                    <a:p>
                      <a:pPr indent="0">
                        <a:buNone/>
                      </a:pPr>
                      <a:r>
                        <a:rPr lang="en-US" altLang="ko-KR" sz="1100"/>
                        <a:t>0.886</a:t>
                      </a:r>
                    </a:p>
                  </a:txBody>
                  <a:tcPr marL="68580" marR="68580" marT="0" marB="0" anchor="ctr"/>
                </a:tc>
                <a:extLst>
                  <a:ext uri="{0D108BD9-81ED-4DB2-BD59-A6C34878D82A}">
                    <a16:rowId xmlns:a16="http://schemas.microsoft.com/office/drawing/2014/main" val="10007"/>
                  </a:ext>
                </a:extLst>
              </a:tr>
              <a:tr h="243205">
                <a:tc>
                  <a:txBody>
                    <a:bodyPr/>
                    <a:lstStyle/>
                    <a:p>
                      <a:pPr indent="0">
                        <a:buNone/>
                      </a:pPr>
                      <a:r>
                        <a:rPr lang="en-US" altLang="ko-KR" sz="1100"/>
                        <a:t> </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b="1">
                          <a:solidFill>
                            <a:srgbClr val="FF0000"/>
                          </a:solidFill>
                        </a:rPr>
                        <a:t>0.856</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a:t>0.814</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a:t>0.806</a:t>
                      </a:r>
                    </a:p>
                  </a:txBody>
                  <a:tcPr marL="68580" marR="68580" marT="0" marB="0" anchor="ctr"/>
                </a:tc>
                <a:tc>
                  <a:txBody>
                    <a:bodyPr/>
                    <a:lstStyle/>
                    <a:p>
                      <a:pPr indent="0">
                        <a:buNone/>
                      </a:pPr>
                      <a:r>
                        <a:rPr lang="en-US" altLang="ko-KR" sz="1100"/>
                        <a:t>recall</a:t>
                      </a:r>
                    </a:p>
                  </a:txBody>
                  <a:tcPr marL="68580" marR="68580" marT="0" marB="0" anchor="ctr"/>
                </a:tc>
                <a:tc>
                  <a:txBody>
                    <a:bodyPr/>
                    <a:lstStyle/>
                    <a:p>
                      <a:pPr indent="0">
                        <a:buNone/>
                      </a:pPr>
                      <a:r>
                        <a:rPr lang="en-US" altLang="ko-KR" sz="1100"/>
                        <a:t>0.783</a:t>
                      </a:r>
                    </a:p>
                  </a:txBody>
                  <a:tcPr marL="68580" marR="68580" marT="0" marB="0" anchor="ctr"/>
                </a:tc>
                <a:extLst>
                  <a:ext uri="{0D108BD9-81ED-4DB2-BD59-A6C34878D82A}">
                    <a16:rowId xmlns:a16="http://schemas.microsoft.com/office/drawing/2014/main" val="10008"/>
                  </a:ext>
                </a:extLst>
              </a:tr>
              <a:tr h="243205">
                <a:tc>
                  <a:txBody>
                    <a:bodyPr/>
                    <a:lstStyle/>
                    <a:p>
                      <a:pPr indent="0">
                        <a:buNone/>
                      </a:pPr>
                      <a:r>
                        <a:rPr lang="en-US" altLang="ko-KR" sz="1100"/>
                        <a:t> </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a:t>0.836</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a:t>0.822</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a:t>0.811</a:t>
                      </a:r>
                    </a:p>
                  </a:txBody>
                  <a:tcPr marL="68580" marR="68580" marT="0" marB="0" anchor="ctr"/>
                </a:tc>
                <a:tc>
                  <a:txBody>
                    <a:bodyPr/>
                    <a:lstStyle/>
                    <a:p>
                      <a:pPr indent="0">
                        <a:buNone/>
                      </a:pPr>
                      <a:r>
                        <a:rPr lang="en-US" altLang="ko-KR" sz="1100"/>
                        <a:t>F1 score</a:t>
                      </a:r>
                    </a:p>
                  </a:txBody>
                  <a:tcPr marL="68580" marR="68580" marT="0" marB="0" anchor="ctr"/>
                </a:tc>
                <a:tc>
                  <a:txBody>
                    <a:bodyPr/>
                    <a:lstStyle/>
                    <a:p>
                      <a:pPr indent="0">
                        <a:buNone/>
                      </a:pPr>
                      <a:r>
                        <a:rPr lang="en-US" altLang="ko-KR" sz="1100" dirty="0"/>
                        <a:t>0.831</a:t>
                      </a:r>
                    </a:p>
                  </a:txBody>
                  <a:tcPr marL="68580" marR="68580" marT="0" marB="0" anchor="ctr"/>
                </a:tc>
                <a:extLst>
                  <a:ext uri="{0D108BD9-81ED-4DB2-BD59-A6C34878D82A}">
                    <a16:rowId xmlns:a16="http://schemas.microsoft.com/office/drawing/2014/main" val="10009"/>
                  </a:ext>
                </a:extLst>
              </a:tr>
            </a:tbl>
          </a:graphicData>
        </a:graphic>
      </p:graphicFrame>
      <p:sp>
        <p:nvSpPr>
          <p:cNvPr id="6" name="TextBox 5"/>
          <p:cNvSpPr txBox="1"/>
          <p:nvPr/>
        </p:nvSpPr>
        <p:spPr>
          <a:xfrm>
            <a:off x="7426589" y="4532015"/>
            <a:ext cx="1760660" cy="523220"/>
          </a:xfrm>
          <a:prstGeom prst="rect">
            <a:avLst/>
          </a:prstGeom>
          <a:noFill/>
        </p:spPr>
        <p:txBody>
          <a:bodyPr wrap="square" rtlCol="0">
            <a:spAutoFit/>
          </a:bodyPr>
          <a:lstStyle/>
          <a:p>
            <a:r>
              <a:rPr lang="en-US" sz="700" dirty="0" smtClean="0"/>
              <a:t>*In multi-label </a:t>
            </a:r>
            <a:r>
              <a:rPr lang="en-US" sz="700" dirty="0"/>
              <a:t>classification, precision </a:t>
            </a:r>
            <a:r>
              <a:rPr lang="en-US" sz="700" dirty="0" smtClean="0"/>
              <a:t>and</a:t>
            </a:r>
            <a:r>
              <a:rPr lang="zh-CN" altLang="en-US" sz="700" dirty="0" smtClean="0"/>
              <a:t> </a:t>
            </a:r>
            <a:r>
              <a:rPr lang="en-US" sz="700" dirty="0"/>
              <a:t>recall </a:t>
            </a:r>
            <a:r>
              <a:rPr lang="en-US" sz="700" dirty="0" smtClean="0"/>
              <a:t>refers to the micro precision and </a:t>
            </a:r>
            <a:r>
              <a:rPr lang="en-US" sz="700" dirty="0"/>
              <a:t>micro recall</a:t>
            </a:r>
            <a:r>
              <a:rPr lang="en-US" sz="700" dirty="0" smtClean="0"/>
              <a:t>. F1 score </a:t>
            </a:r>
            <a:r>
              <a:rPr lang="en-US" sz="700" dirty="0"/>
              <a:t>is the harmonic </a:t>
            </a:r>
            <a:r>
              <a:rPr lang="en-US" sz="700" dirty="0" smtClean="0"/>
              <a:t>average of them.</a:t>
            </a:r>
            <a:endParaRPr lang="en-US" sz="7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23945"/>
            <a:ext cx="8496944" cy="460648"/>
          </a:xfrm>
        </p:spPr>
        <p:txBody>
          <a:bodyPr/>
          <a:lstStyle/>
          <a:p>
            <a:r>
              <a:rPr lang="en-US" b="1" dirty="0">
                <a:latin typeface="Arial" panose="020B0604020202020204" pitchFamily="34" charset="0"/>
                <a:cs typeface="Arial" panose="020B0604020202020204" pitchFamily="34" charset="0"/>
              </a:rPr>
              <a:t>Conclusion</a:t>
            </a:r>
          </a:p>
        </p:txBody>
      </p:sp>
      <p:sp>
        <p:nvSpPr>
          <p:cNvPr id="3" name="Title 2"/>
          <p:cNvSpPr>
            <a:spLocks noGrp="1"/>
          </p:cNvSpPr>
          <p:nvPr>
            <p:ph type="title"/>
          </p:nvPr>
        </p:nvSpPr>
        <p:spPr/>
        <p:txBody>
          <a:bodyPr/>
          <a:lstStyle/>
          <a:p>
            <a:r>
              <a:rPr lang="en-US" dirty="0"/>
              <a:t> </a:t>
            </a:r>
            <a:r>
              <a:rPr lang="en-US" altLang="ko-KR" dirty="0"/>
              <a:t>Conclusions &amp; Discussion</a:t>
            </a:r>
            <a:endParaRPr lang="en-US" dirty="0"/>
          </a:p>
        </p:txBody>
      </p:sp>
      <p:sp>
        <p:nvSpPr>
          <p:cNvPr id="5" name="文本框 4"/>
          <p:cNvSpPr txBox="1"/>
          <p:nvPr/>
        </p:nvSpPr>
        <p:spPr>
          <a:xfrm>
            <a:off x="545465" y="1501775"/>
            <a:ext cx="7901305" cy="583565"/>
          </a:xfrm>
          <a:prstGeom prst="rect">
            <a:avLst/>
          </a:prstGeom>
          <a:noFill/>
        </p:spPr>
        <p:txBody>
          <a:bodyPr wrap="square" rtlCol="0">
            <a:spAutoFit/>
          </a:bodyPr>
          <a:lstStyle/>
          <a:p>
            <a:pPr marL="285750" indent="-285750">
              <a:buFont typeface="Wingdings" panose="05000000000000000000" charset="0"/>
              <a:buChar char=""/>
            </a:pPr>
            <a:endParaRPr lang="en-US" altLang="zh-CN" sz="1600"/>
          </a:p>
          <a:p>
            <a:pPr marL="285750" indent="-285750" algn="just">
              <a:buFont typeface="Wingdings" panose="05000000000000000000" charset="0"/>
              <a:buChar char=""/>
            </a:pPr>
            <a:endParaRPr lang="en-US" altLang="zh-CN" sz="1600"/>
          </a:p>
        </p:txBody>
      </p:sp>
      <p:sp>
        <p:nvSpPr>
          <p:cNvPr id="4" name="文本框 3"/>
          <p:cNvSpPr txBox="1"/>
          <p:nvPr/>
        </p:nvSpPr>
        <p:spPr>
          <a:xfrm>
            <a:off x="545465" y="1254760"/>
            <a:ext cx="7955915" cy="1753235"/>
          </a:xfrm>
          <a:prstGeom prst="rect">
            <a:avLst/>
          </a:prstGeom>
          <a:noFill/>
        </p:spPr>
        <p:txBody>
          <a:bodyPr wrap="square" rtlCol="0">
            <a:spAutoFit/>
          </a:bodyPr>
          <a:lstStyle/>
          <a:p>
            <a:pPr marL="285750" indent="-285750" algn="l">
              <a:buFont typeface="Wingdings" panose="05000000000000000000" charset="0"/>
              <a:buChar char=""/>
            </a:pPr>
            <a:r>
              <a:rPr lang="en-US" altLang="zh-CN"/>
              <a:t>protein visualization is an effective way to see the distribution pattern of amino acids for each protein </a:t>
            </a:r>
          </a:p>
          <a:p>
            <a:pPr marL="285750" indent="-285750" algn="l">
              <a:buFont typeface="Wingdings" panose="05000000000000000000" charset="0"/>
              <a:buChar char=""/>
            </a:pPr>
            <a:r>
              <a:rPr lang="en-US" altLang="zh-CN"/>
              <a:t>GRU model, LSTM model, and bi-directional LSTM model are practical approaches to perform the prediction of the subcellular localization of proteins for binary classification, three categories classification and four categories classification</a:t>
            </a:r>
          </a:p>
        </p:txBody>
      </p:sp>
      <p:sp>
        <p:nvSpPr>
          <p:cNvPr id="6" name="Content Placeholder 1"/>
          <p:cNvSpPr>
            <a:spLocks noGrp="1"/>
          </p:cNvSpPr>
          <p:nvPr/>
        </p:nvSpPr>
        <p:spPr>
          <a:xfrm>
            <a:off x="395536" y="3036590"/>
            <a:ext cx="8496944" cy="460648"/>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20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Discussion</a:t>
            </a:r>
          </a:p>
        </p:txBody>
      </p:sp>
      <p:sp>
        <p:nvSpPr>
          <p:cNvPr id="7" name="文本框 6"/>
          <p:cNvSpPr txBox="1"/>
          <p:nvPr/>
        </p:nvSpPr>
        <p:spPr>
          <a:xfrm>
            <a:off x="545465" y="3496945"/>
            <a:ext cx="8559165" cy="1198880"/>
          </a:xfrm>
          <a:prstGeom prst="rect">
            <a:avLst/>
          </a:prstGeom>
          <a:noFill/>
        </p:spPr>
        <p:txBody>
          <a:bodyPr wrap="square" rtlCol="0">
            <a:spAutoFit/>
          </a:bodyPr>
          <a:lstStyle/>
          <a:p>
            <a:pPr marL="285750" indent="-285750" algn="l">
              <a:buFont typeface="Wingdings" panose="05000000000000000000" charset="0"/>
              <a:buChar char=""/>
            </a:pPr>
            <a:r>
              <a:rPr lang="en-US" altLang="zh-CN"/>
              <a:t>Did not consider 11 categories due to computational complexity </a:t>
            </a:r>
          </a:p>
          <a:p>
            <a:pPr marL="285750" indent="-285750" algn="l">
              <a:buFont typeface="Wingdings" panose="05000000000000000000" charset="0"/>
              <a:buChar char=""/>
            </a:pPr>
            <a:r>
              <a:rPr lang="en-US" altLang="zh-CN"/>
              <a:t>consider batch-normalization in further study to avoid over-fitting problem</a:t>
            </a:r>
          </a:p>
          <a:p>
            <a:pPr marL="285750" indent="-285750" algn="l">
              <a:buFont typeface="Wingdings" panose="05000000000000000000" charset="0"/>
              <a:buChar char=""/>
            </a:pPr>
            <a:r>
              <a:rPr lang="en-US" altLang="zh-CN"/>
              <a:t>small data size compared with the number needed for general deep learning model - consider data augmentation mechanism/transfer learning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029585" y="1828800"/>
            <a:ext cx="5049520" cy="1198880"/>
          </a:xfrm>
          <a:prstGeom prst="rect">
            <a:avLst/>
          </a:prstGeom>
          <a:noFill/>
          <a:ln>
            <a:noFill/>
          </a:ln>
        </p:spPr>
        <p:txBody>
          <a:bodyPr wrap="none" rtlCol="0" anchor="t">
            <a:spAutoFit/>
            <a:scene3d>
              <a:camera prst="orthographicFront"/>
              <a:lightRig rig="threePt" dir="t"/>
            </a:scene3d>
          </a:bodyPr>
          <a:lstStyle/>
          <a:p>
            <a:pPr algn="ctr"/>
            <a:r>
              <a:rPr lang="en-US" altLang="zh-CN" sz="7200" b="1">
                <a:gradFill>
                  <a:gsLst>
                    <a:gs pos="21000">
                      <a:srgbClr val="53575C"/>
                    </a:gs>
                    <a:gs pos="88000">
                      <a:srgbClr val="C5C7CA"/>
                    </a:gs>
                  </a:gsLst>
                  <a:lin ang="5400000"/>
                </a:gradFill>
                <a:effectLst/>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latin typeface="Arial" panose="020B0604020202020204" pitchFamily="34" charset="0"/>
                <a:cs typeface="Arial" panose="020B0604020202020204" pitchFamily="34" charset="0"/>
              </a:rPr>
              <a:t>Data description</a:t>
            </a:r>
          </a:p>
        </p:txBody>
      </p:sp>
      <p:sp>
        <p:nvSpPr>
          <p:cNvPr id="5" name="Content Placeholder 4"/>
          <p:cNvSpPr>
            <a:spLocks noGrp="1"/>
          </p:cNvSpPr>
          <p:nvPr>
            <p:ph idx="10"/>
          </p:nvPr>
        </p:nvSpPr>
        <p:spPr>
          <a:xfrm>
            <a:off x="395605" y="1711325"/>
            <a:ext cx="8068945" cy="2995930"/>
          </a:xfrm>
        </p:spPr>
        <p:txBody>
          <a:bodyPr/>
          <a:lstStyle/>
          <a:p>
            <a:pPr marL="285750" indent="-285750">
              <a:buFont typeface="Wingdings" panose="05000000000000000000" charset="0"/>
              <a:buChar char=""/>
            </a:pPr>
            <a:r>
              <a:rPr lang="en-US" altLang="ko-KR" sz="1600" dirty="0"/>
              <a:t>The proteomics dataset was summarized by the SWISS-PROT database by which obtained extracting all animal, fungal and plant protein sequences</a:t>
            </a:r>
          </a:p>
          <a:p>
            <a:pPr marL="285750" indent="-285750">
              <a:buFont typeface="Wingdings" panose="05000000000000000000" charset="0"/>
              <a:buChar char=""/>
            </a:pPr>
            <a:endParaRPr lang="en-US" altLang="ko-KR" sz="1600" dirty="0"/>
          </a:p>
          <a:p>
            <a:pPr marL="285750" indent="-285750">
              <a:buFont typeface="Wingdings" panose="05000000000000000000" charset="0"/>
              <a:buChar char=""/>
            </a:pPr>
            <a:r>
              <a:rPr lang="en-US" altLang="ko-KR" sz="1600" dirty="0"/>
              <a:t>The dataset contains</a:t>
            </a:r>
            <a:r>
              <a:rPr lang="en-US" altLang="ko-KR" sz="1600" b="1" i="1" dirty="0"/>
              <a:t> 5959</a:t>
            </a:r>
            <a:r>
              <a:rPr lang="en-US" altLang="ko-KR" sz="1600" dirty="0"/>
              <a:t> proteins annotated to one of </a:t>
            </a:r>
            <a:r>
              <a:rPr lang="en-US" altLang="ko-KR" sz="1600" b="1" i="1" dirty="0"/>
              <a:t>11</a:t>
            </a:r>
            <a:r>
              <a:rPr lang="en-US" altLang="ko-KR" sz="1600" dirty="0"/>
              <a:t> different subcellular lo-cations</a:t>
            </a:r>
            <a:endParaRPr lang="en-US" altLang="ko-KR" sz="1600" dirty="0">
              <a:latin typeface="Arial" panose="020B0604020202020204" pitchFamily="34" charset="0"/>
              <a:cs typeface="Arial" panose="020B0604020202020204" pitchFamily="34" charset="0"/>
            </a:endParaRPr>
          </a:p>
          <a:p>
            <a:pPr marL="285750" indent="-285750"/>
            <a:endParaRPr lang="ko-KR" alt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 </a:t>
            </a:r>
            <a:r>
              <a:rPr lang="en-US" altLang="ko-KR" dirty="0"/>
              <a:t>Methods</a:t>
            </a:r>
            <a:endParaRPr lang="en-US" dirty="0"/>
          </a:p>
        </p:txBody>
      </p:sp>
      <p:graphicFrame>
        <p:nvGraphicFramePr>
          <p:cNvPr id="4" name="Table 3"/>
          <p:cNvGraphicFramePr>
            <a:graphicFrameLocks noGrp="1"/>
          </p:cNvGraphicFramePr>
          <p:nvPr/>
        </p:nvGraphicFramePr>
        <p:xfrm>
          <a:off x="1044192" y="3332981"/>
          <a:ext cx="7200727" cy="1472184"/>
        </p:xfrm>
        <a:graphic>
          <a:graphicData uri="http://schemas.openxmlformats.org/drawingml/2006/table">
            <a:tbl>
              <a:tblPr>
                <a:tableStyleId>{5C22544A-7EE6-4342-B048-85BDC9FD1C3A}</a:tableStyleId>
              </a:tblPr>
              <a:tblGrid>
                <a:gridCol w="1809061">
                  <a:extLst>
                    <a:ext uri="{9D8B030D-6E8A-4147-A177-3AD203B41FA5}">
                      <a16:colId xmlns:a16="http://schemas.microsoft.com/office/drawing/2014/main" val="20000"/>
                    </a:ext>
                  </a:extLst>
                </a:gridCol>
                <a:gridCol w="1809061">
                  <a:extLst>
                    <a:ext uri="{9D8B030D-6E8A-4147-A177-3AD203B41FA5}">
                      <a16:colId xmlns:a16="http://schemas.microsoft.com/office/drawing/2014/main" val="20001"/>
                    </a:ext>
                  </a:extLst>
                </a:gridCol>
                <a:gridCol w="1809061">
                  <a:extLst>
                    <a:ext uri="{9D8B030D-6E8A-4147-A177-3AD203B41FA5}">
                      <a16:colId xmlns:a16="http://schemas.microsoft.com/office/drawing/2014/main" val="20002"/>
                    </a:ext>
                  </a:extLst>
                </a:gridCol>
                <a:gridCol w="1773544">
                  <a:extLst>
                    <a:ext uri="{9D8B030D-6E8A-4147-A177-3AD203B41FA5}">
                      <a16:colId xmlns:a16="http://schemas.microsoft.com/office/drawing/2014/main" val="20003"/>
                    </a:ext>
                  </a:extLst>
                </a:gridCol>
              </a:tblGrid>
              <a:tr h="210185">
                <a:tc>
                  <a:txBody>
                    <a:bodyPr/>
                    <a:lstStyle/>
                    <a:p>
                      <a:pPr marL="0" marR="0" algn="just">
                        <a:lnSpc>
                          <a:spcPct val="115000"/>
                        </a:lnSpc>
                        <a:spcBef>
                          <a:spcPts val="0"/>
                        </a:spcBef>
                        <a:spcAft>
                          <a:spcPts val="0"/>
                        </a:spcAft>
                      </a:pPr>
                      <a:r>
                        <a:rPr lang="en-US" sz="1200">
                          <a:effectLst/>
                        </a:rPr>
                        <a:t>Protein Type</a:t>
                      </a:r>
                    </a:p>
                  </a:txBody>
                  <a:tcPr marL="68580" marR="68580" marT="0" marB="0"/>
                </a:tc>
                <a:tc>
                  <a:txBody>
                    <a:bodyPr/>
                    <a:lstStyle/>
                    <a:p>
                      <a:pPr marL="0" marR="0" algn="just">
                        <a:lnSpc>
                          <a:spcPct val="115000"/>
                        </a:lnSpc>
                        <a:spcBef>
                          <a:spcPts val="0"/>
                        </a:spcBef>
                        <a:spcAft>
                          <a:spcPts val="0"/>
                        </a:spcAft>
                      </a:pPr>
                      <a:r>
                        <a:rPr lang="en-US" sz="1200">
                          <a:effectLst/>
                        </a:rPr>
                        <a:t>Number of Sequences</a:t>
                      </a:r>
                    </a:p>
                  </a:txBody>
                  <a:tcPr marL="68580" marR="68580" marT="0" marB="0"/>
                </a:tc>
                <a:tc>
                  <a:txBody>
                    <a:bodyPr/>
                    <a:lstStyle/>
                    <a:p>
                      <a:pPr marL="0" marR="0" algn="just">
                        <a:lnSpc>
                          <a:spcPct val="115000"/>
                        </a:lnSpc>
                        <a:spcBef>
                          <a:spcPts val="0"/>
                        </a:spcBef>
                        <a:spcAft>
                          <a:spcPts val="0"/>
                        </a:spcAft>
                      </a:pPr>
                      <a:r>
                        <a:rPr lang="en-US" sz="1200">
                          <a:effectLst/>
                        </a:rPr>
                        <a:t>Protein Type</a:t>
                      </a:r>
                    </a:p>
                  </a:txBody>
                  <a:tcPr marL="68580" marR="68580" marT="0" marB="0"/>
                </a:tc>
                <a:tc>
                  <a:txBody>
                    <a:bodyPr/>
                    <a:lstStyle/>
                    <a:p>
                      <a:pPr marL="0" marR="0" algn="just">
                        <a:lnSpc>
                          <a:spcPct val="115000"/>
                        </a:lnSpc>
                        <a:spcBef>
                          <a:spcPts val="0"/>
                        </a:spcBef>
                        <a:spcAft>
                          <a:spcPts val="0"/>
                        </a:spcAft>
                      </a:pPr>
                      <a:r>
                        <a:rPr lang="en-US" sz="1200">
                          <a:effectLst/>
                        </a:rPr>
                        <a:t>Number of Sequences</a:t>
                      </a:r>
                    </a:p>
                  </a:txBody>
                  <a:tcPr marL="68580" marR="68580" marT="0" marB="0"/>
                </a:tc>
                <a:extLst>
                  <a:ext uri="{0D108BD9-81ED-4DB2-BD59-A6C34878D82A}">
                    <a16:rowId xmlns:a16="http://schemas.microsoft.com/office/drawing/2014/main" val="10000"/>
                  </a:ext>
                </a:extLst>
              </a:tr>
              <a:tr h="0">
                <a:tc>
                  <a:txBody>
                    <a:bodyPr/>
                    <a:lstStyle/>
                    <a:p>
                      <a:pPr marL="0" marR="0" algn="just">
                        <a:lnSpc>
                          <a:spcPct val="115000"/>
                        </a:lnSpc>
                        <a:spcBef>
                          <a:spcPts val="0"/>
                        </a:spcBef>
                        <a:spcAft>
                          <a:spcPts val="0"/>
                        </a:spcAft>
                      </a:pPr>
                      <a:r>
                        <a:rPr lang="en-US" sz="1200">
                          <a:effectLst/>
                        </a:rPr>
                        <a:t>chloroplast </a:t>
                      </a:r>
                    </a:p>
                  </a:txBody>
                  <a:tcPr marL="68580" marR="68580" marT="0" marB="0"/>
                </a:tc>
                <a:tc>
                  <a:txBody>
                    <a:bodyPr/>
                    <a:lstStyle/>
                    <a:p>
                      <a:pPr marL="0" marR="0" algn="just">
                        <a:lnSpc>
                          <a:spcPct val="115000"/>
                        </a:lnSpc>
                        <a:spcBef>
                          <a:spcPts val="0"/>
                        </a:spcBef>
                        <a:spcAft>
                          <a:spcPts val="0"/>
                        </a:spcAft>
                      </a:pPr>
                      <a:r>
                        <a:rPr lang="en-US" sz="1200">
                          <a:effectLst/>
                        </a:rPr>
                        <a:t>449</a:t>
                      </a:r>
                    </a:p>
                  </a:txBody>
                  <a:tcPr marL="68580" marR="68580" marT="0" marB="0"/>
                </a:tc>
                <a:tc>
                  <a:txBody>
                    <a:bodyPr/>
                    <a:lstStyle/>
                    <a:p>
                      <a:pPr marL="0" marR="0" algn="just">
                        <a:lnSpc>
                          <a:spcPct val="115000"/>
                        </a:lnSpc>
                        <a:spcBef>
                          <a:spcPts val="0"/>
                        </a:spcBef>
                        <a:spcAft>
                          <a:spcPts val="0"/>
                        </a:spcAft>
                      </a:pPr>
                      <a:r>
                        <a:rPr lang="en-US" sz="1200">
                          <a:effectLst/>
                        </a:rPr>
                        <a:t>mitochondrial </a:t>
                      </a:r>
                    </a:p>
                  </a:txBody>
                  <a:tcPr marL="68580" marR="68580" marT="0" marB="0"/>
                </a:tc>
                <a:tc>
                  <a:txBody>
                    <a:bodyPr/>
                    <a:lstStyle/>
                    <a:p>
                      <a:pPr marL="0" marR="0" algn="just">
                        <a:lnSpc>
                          <a:spcPct val="115000"/>
                        </a:lnSpc>
                        <a:spcBef>
                          <a:spcPts val="0"/>
                        </a:spcBef>
                        <a:spcAft>
                          <a:spcPts val="0"/>
                        </a:spcAft>
                      </a:pPr>
                      <a:r>
                        <a:rPr lang="en-US" sz="1200">
                          <a:effectLst/>
                        </a:rPr>
                        <a:t>510</a:t>
                      </a:r>
                    </a:p>
                  </a:txBody>
                  <a:tcPr marL="68580" marR="68580" marT="0" marB="0"/>
                </a:tc>
                <a:extLst>
                  <a:ext uri="{0D108BD9-81ED-4DB2-BD59-A6C34878D82A}">
                    <a16:rowId xmlns:a16="http://schemas.microsoft.com/office/drawing/2014/main" val="10001"/>
                  </a:ext>
                </a:extLst>
              </a:tr>
              <a:tr h="0">
                <a:tc>
                  <a:txBody>
                    <a:bodyPr/>
                    <a:lstStyle/>
                    <a:p>
                      <a:pPr marL="0" marR="0" algn="just">
                        <a:lnSpc>
                          <a:spcPct val="115000"/>
                        </a:lnSpc>
                        <a:spcBef>
                          <a:spcPts val="0"/>
                        </a:spcBef>
                        <a:spcAft>
                          <a:spcPts val="0"/>
                        </a:spcAft>
                      </a:pPr>
                      <a:r>
                        <a:rPr lang="en-US" sz="1200">
                          <a:effectLst/>
                        </a:rPr>
                        <a:t>cytoplasmic</a:t>
                      </a:r>
                    </a:p>
                  </a:txBody>
                  <a:tcPr marL="68580" marR="68580" marT="0" marB="0"/>
                </a:tc>
                <a:tc>
                  <a:txBody>
                    <a:bodyPr/>
                    <a:lstStyle/>
                    <a:p>
                      <a:pPr marL="0" marR="0" algn="just">
                        <a:lnSpc>
                          <a:spcPct val="115000"/>
                        </a:lnSpc>
                        <a:spcBef>
                          <a:spcPts val="0"/>
                        </a:spcBef>
                        <a:spcAft>
                          <a:spcPts val="0"/>
                        </a:spcAft>
                      </a:pPr>
                      <a:r>
                        <a:rPr lang="en-US" sz="1200">
                          <a:effectLst/>
                        </a:rPr>
                        <a:t>1411</a:t>
                      </a:r>
                    </a:p>
                  </a:txBody>
                  <a:tcPr marL="68580" marR="68580" marT="0" marB="0"/>
                </a:tc>
                <a:tc>
                  <a:txBody>
                    <a:bodyPr/>
                    <a:lstStyle/>
                    <a:p>
                      <a:pPr marL="0" marR="0" algn="just">
                        <a:lnSpc>
                          <a:spcPct val="115000"/>
                        </a:lnSpc>
                        <a:spcBef>
                          <a:spcPts val="0"/>
                        </a:spcBef>
                        <a:spcAft>
                          <a:spcPts val="0"/>
                        </a:spcAft>
                      </a:pPr>
                      <a:r>
                        <a:rPr lang="en-US" sz="1200">
                          <a:effectLst/>
                        </a:rPr>
                        <a:t>nuclear proteins</a:t>
                      </a:r>
                    </a:p>
                  </a:txBody>
                  <a:tcPr marL="68580" marR="68580" marT="0" marB="0"/>
                </a:tc>
                <a:tc>
                  <a:txBody>
                    <a:bodyPr/>
                    <a:lstStyle/>
                    <a:p>
                      <a:pPr marL="0" marR="0" algn="just">
                        <a:lnSpc>
                          <a:spcPct val="115000"/>
                        </a:lnSpc>
                        <a:spcBef>
                          <a:spcPts val="0"/>
                        </a:spcBef>
                        <a:spcAft>
                          <a:spcPts val="0"/>
                        </a:spcAft>
                      </a:pPr>
                      <a:r>
                        <a:rPr lang="en-US" sz="1200">
                          <a:effectLst/>
                        </a:rPr>
                        <a:t>837</a:t>
                      </a:r>
                    </a:p>
                  </a:txBody>
                  <a:tcPr marL="68580" marR="68580" marT="0" marB="0"/>
                </a:tc>
                <a:extLst>
                  <a:ext uri="{0D108BD9-81ED-4DB2-BD59-A6C34878D82A}">
                    <a16:rowId xmlns:a16="http://schemas.microsoft.com/office/drawing/2014/main" val="10002"/>
                  </a:ext>
                </a:extLst>
              </a:tr>
              <a:tr h="0">
                <a:tc>
                  <a:txBody>
                    <a:bodyPr/>
                    <a:lstStyle/>
                    <a:p>
                      <a:pPr marL="0" marR="0" algn="just">
                        <a:lnSpc>
                          <a:spcPct val="115000"/>
                        </a:lnSpc>
                        <a:spcBef>
                          <a:spcPts val="0"/>
                        </a:spcBef>
                        <a:spcAft>
                          <a:spcPts val="0"/>
                        </a:spcAft>
                      </a:pPr>
                      <a:r>
                        <a:rPr lang="en-US" sz="1200">
                          <a:effectLst/>
                        </a:rPr>
                        <a:t>ER proteins</a:t>
                      </a:r>
                    </a:p>
                  </a:txBody>
                  <a:tcPr marL="68580" marR="68580" marT="0" marB="0"/>
                </a:tc>
                <a:tc>
                  <a:txBody>
                    <a:bodyPr/>
                    <a:lstStyle/>
                    <a:p>
                      <a:pPr marL="0" marR="0" algn="just">
                        <a:lnSpc>
                          <a:spcPct val="115000"/>
                        </a:lnSpc>
                        <a:spcBef>
                          <a:spcPts val="0"/>
                        </a:spcBef>
                        <a:spcAft>
                          <a:spcPts val="0"/>
                        </a:spcAft>
                      </a:pPr>
                      <a:r>
                        <a:rPr lang="en-US" sz="1200">
                          <a:effectLst/>
                        </a:rPr>
                        <a:t>198</a:t>
                      </a:r>
                    </a:p>
                  </a:txBody>
                  <a:tcPr marL="68580" marR="68580" marT="0" marB="0"/>
                </a:tc>
                <a:tc>
                  <a:txBody>
                    <a:bodyPr/>
                    <a:lstStyle/>
                    <a:p>
                      <a:pPr marL="0" marR="0" algn="just">
                        <a:lnSpc>
                          <a:spcPct val="115000"/>
                        </a:lnSpc>
                        <a:spcBef>
                          <a:spcPts val="0"/>
                        </a:spcBef>
                        <a:spcAft>
                          <a:spcPts val="0"/>
                        </a:spcAft>
                      </a:pPr>
                      <a:r>
                        <a:rPr lang="en-US" sz="1200">
                          <a:effectLst/>
                        </a:rPr>
                        <a:t>peroxisomal</a:t>
                      </a:r>
                    </a:p>
                  </a:txBody>
                  <a:tcPr marL="68580" marR="68580" marT="0" marB="0"/>
                </a:tc>
                <a:tc>
                  <a:txBody>
                    <a:bodyPr/>
                    <a:lstStyle/>
                    <a:p>
                      <a:pPr marL="0" marR="0" algn="just">
                        <a:lnSpc>
                          <a:spcPct val="115000"/>
                        </a:lnSpc>
                        <a:spcBef>
                          <a:spcPts val="0"/>
                        </a:spcBef>
                        <a:spcAft>
                          <a:spcPts val="0"/>
                        </a:spcAft>
                      </a:pPr>
                      <a:r>
                        <a:rPr lang="en-US" sz="1200">
                          <a:effectLst/>
                        </a:rPr>
                        <a:t>157</a:t>
                      </a:r>
                    </a:p>
                  </a:txBody>
                  <a:tcPr marL="68580" marR="68580" marT="0" marB="0"/>
                </a:tc>
                <a:extLst>
                  <a:ext uri="{0D108BD9-81ED-4DB2-BD59-A6C34878D82A}">
                    <a16:rowId xmlns:a16="http://schemas.microsoft.com/office/drawing/2014/main" val="10003"/>
                  </a:ext>
                </a:extLst>
              </a:tr>
              <a:tr h="0">
                <a:tc>
                  <a:txBody>
                    <a:bodyPr/>
                    <a:lstStyle/>
                    <a:p>
                      <a:pPr marL="0" marR="0" algn="just">
                        <a:lnSpc>
                          <a:spcPct val="115000"/>
                        </a:lnSpc>
                        <a:spcBef>
                          <a:spcPts val="0"/>
                        </a:spcBef>
                        <a:spcAft>
                          <a:spcPts val="0"/>
                        </a:spcAft>
                      </a:pPr>
                      <a:r>
                        <a:rPr lang="en-US" sz="1200">
                          <a:effectLst/>
                        </a:rPr>
                        <a:t>extracellular proteins</a:t>
                      </a:r>
                    </a:p>
                  </a:txBody>
                  <a:tcPr marL="68580" marR="68580" marT="0" marB="0"/>
                </a:tc>
                <a:tc>
                  <a:txBody>
                    <a:bodyPr/>
                    <a:lstStyle/>
                    <a:p>
                      <a:pPr marL="0" marR="0" algn="just">
                        <a:lnSpc>
                          <a:spcPct val="115000"/>
                        </a:lnSpc>
                        <a:spcBef>
                          <a:spcPts val="0"/>
                        </a:spcBef>
                        <a:spcAft>
                          <a:spcPts val="0"/>
                        </a:spcAft>
                      </a:pPr>
                      <a:r>
                        <a:rPr lang="en-US" sz="1200">
                          <a:effectLst/>
                        </a:rPr>
                        <a:t>843</a:t>
                      </a:r>
                    </a:p>
                  </a:txBody>
                  <a:tcPr marL="68580" marR="68580" marT="0" marB="0"/>
                </a:tc>
                <a:tc>
                  <a:txBody>
                    <a:bodyPr/>
                    <a:lstStyle/>
                    <a:p>
                      <a:pPr marL="0" marR="0" algn="just">
                        <a:lnSpc>
                          <a:spcPct val="115000"/>
                        </a:lnSpc>
                        <a:spcBef>
                          <a:spcPts val="0"/>
                        </a:spcBef>
                        <a:spcAft>
                          <a:spcPts val="0"/>
                        </a:spcAft>
                      </a:pPr>
                      <a:r>
                        <a:rPr lang="en-US" sz="1200">
                          <a:effectLst/>
                        </a:rPr>
                        <a:t>plasma membrane</a:t>
                      </a:r>
                    </a:p>
                  </a:txBody>
                  <a:tcPr marL="68580" marR="68580" marT="0" marB="0"/>
                </a:tc>
                <a:tc>
                  <a:txBody>
                    <a:bodyPr/>
                    <a:lstStyle/>
                    <a:p>
                      <a:pPr marL="0" marR="0" algn="just">
                        <a:lnSpc>
                          <a:spcPct val="115000"/>
                        </a:lnSpc>
                        <a:spcBef>
                          <a:spcPts val="0"/>
                        </a:spcBef>
                        <a:spcAft>
                          <a:spcPts val="0"/>
                        </a:spcAft>
                      </a:pPr>
                      <a:r>
                        <a:rPr lang="en-US" sz="1200">
                          <a:effectLst/>
                        </a:rPr>
                        <a:t>1238</a:t>
                      </a:r>
                    </a:p>
                  </a:txBody>
                  <a:tcPr marL="68580" marR="68580" marT="0" marB="0"/>
                </a:tc>
                <a:extLst>
                  <a:ext uri="{0D108BD9-81ED-4DB2-BD59-A6C34878D82A}">
                    <a16:rowId xmlns:a16="http://schemas.microsoft.com/office/drawing/2014/main" val="10004"/>
                  </a:ext>
                </a:extLst>
              </a:tr>
              <a:tr h="0">
                <a:tc>
                  <a:txBody>
                    <a:bodyPr/>
                    <a:lstStyle/>
                    <a:p>
                      <a:pPr marL="0" marR="0" algn="just">
                        <a:lnSpc>
                          <a:spcPct val="115000"/>
                        </a:lnSpc>
                        <a:spcBef>
                          <a:spcPts val="0"/>
                        </a:spcBef>
                        <a:spcAft>
                          <a:spcPts val="0"/>
                        </a:spcAft>
                      </a:pPr>
                      <a:r>
                        <a:rPr lang="en-US" sz="1200">
                          <a:effectLst/>
                        </a:rPr>
                        <a:t>Golgi apparatus</a:t>
                      </a:r>
                    </a:p>
                  </a:txBody>
                  <a:tcPr marL="68580" marR="68580" marT="0" marB="0"/>
                </a:tc>
                <a:tc>
                  <a:txBody>
                    <a:bodyPr/>
                    <a:lstStyle/>
                    <a:p>
                      <a:pPr marL="0" marR="0" algn="just">
                        <a:lnSpc>
                          <a:spcPct val="115000"/>
                        </a:lnSpc>
                        <a:spcBef>
                          <a:spcPts val="0"/>
                        </a:spcBef>
                        <a:spcAft>
                          <a:spcPts val="0"/>
                        </a:spcAft>
                      </a:pPr>
                      <a:r>
                        <a:rPr lang="en-US" sz="1200">
                          <a:effectLst/>
                        </a:rPr>
                        <a:t>150</a:t>
                      </a:r>
                    </a:p>
                  </a:txBody>
                  <a:tcPr marL="68580" marR="68580" marT="0" marB="0"/>
                </a:tc>
                <a:tc>
                  <a:txBody>
                    <a:bodyPr/>
                    <a:lstStyle/>
                    <a:p>
                      <a:pPr marL="0" marR="0" algn="just">
                        <a:lnSpc>
                          <a:spcPct val="115000"/>
                        </a:lnSpc>
                        <a:spcBef>
                          <a:spcPts val="0"/>
                        </a:spcBef>
                        <a:spcAft>
                          <a:spcPts val="0"/>
                        </a:spcAft>
                      </a:pPr>
                      <a:r>
                        <a:rPr lang="en-US" sz="1200">
                          <a:effectLst/>
                        </a:rPr>
                        <a:t>vacuolar proteins</a:t>
                      </a:r>
                    </a:p>
                  </a:txBody>
                  <a:tcPr marL="68580" marR="68580" marT="0" marB="0"/>
                </a:tc>
                <a:tc>
                  <a:txBody>
                    <a:bodyPr/>
                    <a:lstStyle/>
                    <a:p>
                      <a:pPr marL="0" marR="0" algn="just">
                        <a:lnSpc>
                          <a:spcPct val="115000"/>
                        </a:lnSpc>
                        <a:spcBef>
                          <a:spcPts val="0"/>
                        </a:spcBef>
                        <a:spcAft>
                          <a:spcPts val="0"/>
                        </a:spcAft>
                      </a:pPr>
                      <a:r>
                        <a:rPr lang="en-US" sz="1200">
                          <a:effectLst/>
                        </a:rPr>
                        <a:t>63</a:t>
                      </a:r>
                    </a:p>
                  </a:txBody>
                  <a:tcPr marL="68580" marR="68580" marT="0" marB="0"/>
                </a:tc>
                <a:extLst>
                  <a:ext uri="{0D108BD9-81ED-4DB2-BD59-A6C34878D82A}">
                    <a16:rowId xmlns:a16="http://schemas.microsoft.com/office/drawing/2014/main" val="10005"/>
                  </a:ext>
                </a:extLst>
              </a:tr>
              <a:tr h="0">
                <a:tc>
                  <a:txBody>
                    <a:bodyPr/>
                    <a:lstStyle/>
                    <a:p>
                      <a:pPr marL="0" marR="0" algn="just">
                        <a:lnSpc>
                          <a:spcPct val="115000"/>
                        </a:lnSpc>
                        <a:spcBef>
                          <a:spcPts val="0"/>
                        </a:spcBef>
                        <a:spcAft>
                          <a:spcPts val="0"/>
                        </a:spcAft>
                      </a:pPr>
                      <a:r>
                        <a:rPr lang="en-US" sz="1200">
                          <a:effectLst/>
                        </a:rPr>
                        <a:t>lysosomal </a:t>
                      </a:r>
                    </a:p>
                  </a:txBody>
                  <a:tcPr marL="68580" marR="68580" marT="0" marB="0"/>
                </a:tc>
                <a:tc>
                  <a:txBody>
                    <a:bodyPr/>
                    <a:lstStyle/>
                    <a:p>
                      <a:pPr marL="0" marR="0" algn="just">
                        <a:lnSpc>
                          <a:spcPct val="115000"/>
                        </a:lnSpc>
                        <a:spcBef>
                          <a:spcPts val="0"/>
                        </a:spcBef>
                        <a:spcAft>
                          <a:spcPts val="0"/>
                        </a:spcAft>
                      </a:pPr>
                      <a:r>
                        <a:rPr lang="en-US" sz="1200">
                          <a:effectLst/>
                        </a:rPr>
                        <a:t>103</a:t>
                      </a:r>
                    </a:p>
                  </a:txBody>
                  <a:tcPr marL="68580" marR="68580" marT="0" marB="0"/>
                </a:tc>
                <a:tc>
                  <a:txBody>
                    <a:bodyPr/>
                    <a:lstStyle/>
                    <a:p>
                      <a:pPr marL="0" marR="0" algn="just">
                        <a:lnSpc>
                          <a:spcPct val="115000"/>
                        </a:lnSpc>
                        <a:spcBef>
                          <a:spcPts val="0"/>
                        </a:spcBef>
                        <a:spcAft>
                          <a:spcPts val="0"/>
                        </a:spcAft>
                      </a:pPr>
                      <a:r>
                        <a:rPr lang="en-US" sz="1200">
                          <a:effectLst/>
                        </a:rPr>
                        <a:t>Total</a:t>
                      </a:r>
                    </a:p>
                  </a:txBody>
                  <a:tcPr marL="68580" marR="68580" marT="0" marB="0"/>
                </a:tc>
                <a:tc>
                  <a:txBody>
                    <a:bodyPr/>
                    <a:lstStyle/>
                    <a:p>
                      <a:pPr marL="0" marR="0" algn="just">
                        <a:lnSpc>
                          <a:spcPct val="115000"/>
                        </a:lnSpc>
                        <a:spcBef>
                          <a:spcPts val="0"/>
                        </a:spcBef>
                        <a:spcAft>
                          <a:spcPts val="0"/>
                        </a:spcAft>
                      </a:pPr>
                      <a:r>
                        <a:rPr lang="en-US" sz="1200" dirty="0">
                          <a:effectLst/>
                        </a:rPr>
                        <a:t>5959</a:t>
                      </a: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4"/>
          <p:cNvGraphicFramePr/>
          <p:nvPr>
            <p:extLst>
              <p:ext uri="{D42A27DB-BD31-4B8C-83A1-F6EECF244321}">
                <p14:modId xmlns:p14="http://schemas.microsoft.com/office/powerpoint/2010/main" val="262532199"/>
              </p:ext>
            </p:extLst>
          </p:nvPr>
        </p:nvGraphicFramePr>
        <p:xfrm>
          <a:off x="5574665" y="1059751"/>
          <a:ext cx="3448685" cy="39631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 </a:t>
            </a:r>
            <a:r>
              <a:rPr lang="en-US" altLang="ko-KR" dirty="0"/>
              <a:t>Methods</a:t>
            </a:r>
            <a:endParaRPr lang="en-US" dirty="0"/>
          </a:p>
        </p:txBody>
      </p:sp>
      <p:sp>
        <p:nvSpPr>
          <p:cNvPr id="8" name="文本框 3"/>
          <p:cNvSpPr txBox="1"/>
          <p:nvPr/>
        </p:nvSpPr>
        <p:spPr>
          <a:xfrm>
            <a:off x="0" y="884555"/>
            <a:ext cx="5219999" cy="4154984"/>
          </a:xfrm>
          <a:prstGeom prst="rect">
            <a:avLst/>
          </a:prstGeom>
          <a:noFill/>
        </p:spPr>
        <p:txBody>
          <a:bodyPr wrap="square" rtlCol="0">
            <a:spAutoFit/>
          </a:bodyPr>
          <a:lstStyle/>
          <a:p>
            <a:pPr marL="457200" indent="-457200">
              <a:buFont typeface="Wingdings" panose="05000000000000000000" charset="0"/>
              <a:buChar char=""/>
            </a:pPr>
            <a:r>
              <a:rPr lang="en-US" altLang="zh-CN" sz="1600" dirty="0">
                <a:latin typeface="Arial" panose="020B0604020202020204" pitchFamily="34" charset="0"/>
              </a:rPr>
              <a:t>Data pre-process</a:t>
            </a:r>
          </a:p>
          <a:p>
            <a:pPr marL="457200" indent="-457200">
              <a:buFont typeface="Wingdings" panose="05000000000000000000" charset="0"/>
              <a:buChar char=""/>
            </a:pPr>
            <a:endParaRPr lang="en-US" altLang="zh-CN" sz="1600" dirty="0">
              <a:latin typeface="Arial" panose="020B0604020202020204" pitchFamily="34" charset="0"/>
            </a:endParaRPr>
          </a:p>
          <a:p>
            <a:pPr marL="914400" lvl="5" indent="-457200">
              <a:buFont typeface="Arial" panose="020B0604020202020204" pitchFamily="34" charset="0"/>
              <a:buChar char="•"/>
            </a:pPr>
            <a:r>
              <a:rPr lang="en-US" altLang="zh-CN" sz="1600" dirty="0">
                <a:latin typeface="Arial" panose="020B0604020202020204" pitchFamily="34" charset="0"/>
                <a:sym typeface="+mn-ea"/>
              </a:rPr>
              <a:t>protein sequences were truncated to length 401 to reduce computational time</a:t>
            </a:r>
          </a:p>
          <a:p>
            <a:pPr marL="914400" lvl="5" indent="-457200">
              <a:buFont typeface="Arial" panose="020B0604020202020204" pitchFamily="34" charset="0"/>
              <a:buChar char="•"/>
            </a:pPr>
            <a:endParaRPr lang="en-US" altLang="zh-CN" sz="1600" dirty="0">
              <a:latin typeface="Arial" panose="020B0604020202020204" pitchFamily="34" charset="0"/>
              <a:sym typeface="+mn-ea"/>
            </a:endParaRPr>
          </a:p>
          <a:p>
            <a:pPr marL="914400" lvl="5" indent="-457200">
              <a:buFont typeface="Arial" panose="020B0604020202020204" pitchFamily="34" charset="0"/>
              <a:buChar char="•"/>
            </a:pPr>
            <a:r>
              <a:rPr lang="en-US" altLang="zh-CN" sz="1600" dirty="0">
                <a:latin typeface="Arial" panose="020B0604020202020204" pitchFamily="34" charset="0"/>
                <a:sym typeface="+mn-ea"/>
              </a:rPr>
              <a:t>truncated by removing from the middle of the protein as both the N- &amp; C-terminal regions</a:t>
            </a:r>
          </a:p>
          <a:p>
            <a:pPr marL="914400" lvl="5" indent="-457200">
              <a:buFont typeface="Arial" panose="020B0604020202020204" pitchFamily="34" charset="0"/>
              <a:buChar char="•"/>
            </a:pPr>
            <a:endParaRPr lang="en-US" altLang="zh-CN" sz="1600" dirty="0">
              <a:latin typeface="Arial" panose="020B0604020202020204" pitchFamily="34" charset="0"/>
              <a:sym typeface="+mn-ea"/>
            </a:endParaRPr>
          </a:p>
          <a:p>
            <a:pPr marL="914400" lvl="5" indent="-457200">
              <a:buFont typeface="Arial" panose="020B0604020202020204" pitchFamily="34" charset="0"/>
              <a:buChar char="•"/>
            </a:pPr>
            <a:r>
              <a:rPr lang="en-US" altLang="zh-CN" sz="1600" dirty="0">
                <a:latin typeface="Arial" panose="020B0604020202020204" pitchFamily="34" charset="0"/>
                <a:sym typeface="+mn-ea"/>
              </a:rPr>
              <a:t>Binary classification; three classes classification; four classes classification</a:t>
            </a:r>
          </a:p>
          <a:p>
            <a:pPr marL="914400" lvl="5" indent="-457200">
              <a:buFont typeface="Arial" panose="020B0604020202020204" pitchFamily="34" charset="0"/>
              <a:buChar char="•"/>
            </a:pPr>
            <a:endParaRPr lang="en-US" altLang="zh-CN" sz="1600" dirty="0">
              <a:latin typeface="Arial" panose="020B0604020202020204" pitchFamily="34" charset="0"/>
              <a:sym typeface="+mn-ea"/>
            </a:endParaRPr>
          </a:p>
          <a:p>
            <a:pPr marL="914400" lvl="1" indent="-457200" algn="just">
              <a:buFont typeface="Arial" panose="020B0604020202020204" pitchFamily="34" charset="0"/>
              <a:buChar char="•"/>
            </a:pPr>
            <a:r>
              <a:rPr lang="en-US" altLang="zh-CN" sz="1600" dirty="0">
                <a:latin typeface="Arial" panose="020B0604020202020204" pitchFamily="34" charset="0"/>
              </a:rPr>
              <a:t>80% train data and 20% test data</a:t>
            </a:r>
          </a:p>
          <a:p>
            <a:pPr marL="914400" lvl="1" indent="-457200" algn="just">
              <a:buFont typeface="Arial" panose="020B0604020202020204" pitchFamily="34" charset="0"/>
              <a:buChar char="•"/>
            </a:pPr>
            <a:endParaRPr lang="en-US" altLang="zh-CN" sz="1600" dirty="0">
              <a:latin typeface="Arial" panose="020B0604020202020204" pitchFamily="34" charset="0"/>
            </a:endParaRPr>
          </a:p>
          <a:p>
            <a:pPr marL="914400" lvl="1" indent="-457200" algn="just">
              <a:buFont typeface="Arial" panose="020B0604020202020204" pitchFamily="34" charset="0"/>
              <a:buChar char="•"/>
            </a:pPr>
            <a:r>
              <a:rPr lang="en-US" altLang="zh-CN" sz="1600" dirty="0">
                <a:latin typeface="Arial" panose="020B0604020202020204" pitchFamily="34" charset="0"/>
              </a:rPr>
              <a:t>100-fold cross validation</a:t>
            </a:r>
          </a:p>
          <a:p>
            <a:pPr marL="914400" lvl="1" indent="-457200" algn="just">
              <a:buFont typeface="Arial" panose="020B0604020202020204" pitchFamily="34" charset="0"/>
              <a:buChar char="•"/>
            </a:pPr>
            <a:endParaRPr lang="en-US" altLang="zh-CN" sz="2000" dirty="0">
              <a:latin typeface="Times New Roman" panose="02020603050405020304" charset="0"/>
            </a:endParaRPr>
          </a:p>
          <a:p>
            <a:pPr lvl="3" algn="just">
              <a:buSzPct val="70000"/>
            </a:pPr>
            <a:endParaRPr lang="en-US" altLang="zh-CN" sz="2000" dirty="0">
              <a:latin typeface="Times New Roman" panose="0202060305040502030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pic>
        <p:nvPicPr>
          <p:cNvPr id="7170" name="Picture 2" descr="http://colah.github.io/posts/2015-08-Understanding-LSTMs/img/RNN-roll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8449" y="1070874"/>
            <a:ext cx="785243" cy="12190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75" y="1329612"/>
            <a:ext cx="3646170" cy="299085"/>
          </a:xfrm>
          <a:prstGeom prst="rect">
            <a:avLst/>
          </a:prstGeom>
          <a:noFill/>
        </p:spPr>
        <p:txBody>
          <a:bodyPr wrap="none" rtlCol="0">
            <a:spAutoFit/>
          </a:bodyPr>
          <a:lstStyle/>
          <a:p>
            <a:pPr marL="285750" indent="-285750">
              <a:buFont typeface="Wingdings" panose="05000000000000000000" charset="0"/>
              <a:buChar char=""/>
            </a:pPr>
            <a:r>
              <a:rPr lang="en-US" sz="1350" b="1" dirty="0"/>
              <a:t>Recurrent Neural Networks have loops</a:t>
            </a:r>
            <a:endParaRPr lang="en-US" sz="1350" dirty="0"/>
          </a:p>
        </p:txBody>
      </p:sp>
      <p:sp>
        <p:nvSpPr>
          <p:cNvPr id="4" name="TextBox 1"/>
          <p:cNvSpPr txBox="1"/>
          <p:nvPr/>
        </p:nvSpPr>
        <p:spPr>
          <a:xfrm>
            <a:off x="722102" y="2818780"/>
            <a:ext cx="3594100" cy="299085"/>
          </a:xfrm>
          <a:prstGeom prst="rect">
            <a:avLst/>
          </a:prstGeom>
          <a:noFill/>
        </p:spPr>
        <p:txBody>
          <a:bodyPr wrap="none" rtlCol="0">
            <a:spAutoFit/>
          </a:bodyPr>
          <a:lstStyle/>
          <a:p>
            <a:pPr marL="285750" indent="-285750">
              <a:buFont typeface="Wingdings" panose="05000000000000000000" charset="0"/>
              <a:buChar char=""/>
            </a:pPr>
            <a:r>
              <a:rPr lang="en-US" sz="1350" b="1" dirty="0"/>
              <a:t> An unrolled recurrent neural network</a:t>
            </a:r>
            <a:endParaRPr lang="en-US" sz="1350" dirty="0"/>
          </a:p>
        </p:txBody>
      </p:sp>
      <p:pic>
        <p:nvPicPr>
          <p:cNvPr id="5124" name="Picture 4" descr="An unrolled recurrent neural netwo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8090" y="3413064"/>
            <a:ext cx="4639447" cy="12190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pic>
        <p:nvPicPr>
          <p:cNvPr id="10242" name="Picture 2" descr="http://colah.github.io/posts/2015-08-Understanding-LSTMs/img/RNN-shorttermdepdenc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1798" y="2561373"/>
            <a:ext cx="3180404" cy="14659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90245" y="1184910"/>
            <a:ext cx="8315960" cy="1076325"/>
          </a:xfrm>
          <a:prstGeom prst="rect">
            <a:avLst/>
          </a:prstGeom>
          <a:noFill/>
        </p:spPr>
        <p:txBody>
          <a:bodyPr wrap="square" rtlCol="0">
            <a:spAutoFit/>
          </a:bodyPr>
          <a:lstStyle/>
          <a:p>
            <a:r>
              <a:rPr lang="en-US" sz="1600" dirty="0">
                <a:latin typeface="Arial" panose="020B0604020202020204" pitchFamily="34" charset="0"/>
              </a:rPr>
              <a:t>e.g., If we are trying to predict the last word in “the clouds are in the </a:t>
            </a:r>
            <a:r>
              <a:rPr lang="en-US" sz="1600" i="1" dirty="0">
                <a:latin typeface="Arial" panose="020B0604020202020204" pitchFamily="34" charset="0"/>
              </a:rPr>
              <a:t>sky</a:t>
            </a:r>
            <a:r>
              <a:rPr lang="en-US" sz="1600" dirty="0">
                <a:latin typeface="Arial" panose="020B0604020202020204" pitchFamily="34" charset="0"/>
              </a:rPr>
              <a:t>,” we don’t need any further context – it’s pretty obvious the next word is going to be sky. In such cases, where the gap between the relevant information and the place that it’s needed is small, RNNs can learn to use the past information.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pic>
        <p:nvPicPr>
          <p:cNvPr id="9218" name="Picture 2" descr="Neural networks struggle with long term dependenci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9154" y="2571750"/>
            <a:ext cx="4325693" cy="14899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76045" y="1707515"/>
            <a:ext cx="6702425" cy="829945"/>
          </a:xfrm>
          <a:prstGeom prst="rect">
            <a:avLst/>
          </a:prstGeom>
          <a:noFill/>
        </p:spPr>
        <p:txBody>
          <a:bodyPr wrap="square" rtlCol="0">
            <a:spAutoFit/>
          </a:bodyPr>
          <a:lstStyle/>
          <a:p>
            <a:r>
              <a:rPr lang="en-US" sz="1600" dirty="0">
                <a:latin typeface="Arial" panose="020B0604020202020204" pitchFamily="34" charset="0"/>
              </a:rPr>
              <a:t>In theory, RNNs are absolutely capable of handling such “long-term dependencies”. the problem was explored in depth by </a:t>
            </a:r>
            <a:r>
              <a:rPr lang="en-US" sz="1600" dirty="0" err="1">
                <a:latin typeface="Arial" panose="020B0604020202020204" pitchFamily="34" charset="0"/>
              </a:rPr>
              <a:t>Hochreiter</a:t>
            </a:r>
            <a:r>
              <a:rPr lang="en-US" sz="1600" dirty="0">
                <a:latin typeface="Arial" panose="020B0604020202020204" pitchFamily="34" charset="0"/>
              </a:rPr>
              <a:t> (1991) who found some pretty fundamental reasons why it might be difficult.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altLang="ko-KR" dirty="0"/>
              <a:t>Methods</a:t>
            </a:r>
            <a:endParaRPr lang="en-US" dirty="0"/>
          </a:p>
        </p:txBody>
      </p:sp>
      <p:pic>
        <p:nvPicPr>
          <p:cNvPr id="8194" name="Picture 2" descr="http://colah.github.io/posts/2015-08-Understanding-LSTMs/img/LSTM3-SimpleRN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024" y="2355726"/>
            <a:ext cx="3843917" cy="14384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82118" y="1727339"/>
            <a:ext cx="5579541" cy="300082"/>
          </a:xfrm>
          <a:prstGeom prst="rect">
            <a:avLst/>
          </a:prstGeom>
          <a:noFill/>
        </p:spPr>
        <p:txBody>
          <a:bodyPr wrap="none" rtlCol="0">
            <a:spAutoFit/>
          </a:bodyPr>
          <a:lstStyle/>
          <a:p>
            <a:r>
              <a:rPr lang="en-US" sz="1350" b="1" dirty="0"/>
              <a:t>The repeating module in a standard RNN contains a single layer.</a:t>
            </a:r>
            <a:endParaRPr lang="en-US" sz="13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a:solidFill>
            <a:srgbClr val="FF0000"/>
          </a:solid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FF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1651</Words>
  <Application>Microsoft Office PowerPoint</Application>
  <PresentationFormat>On-screen Show (16:9)</PresentationFormat>
  <Paragraphs>554</Paragraphs>
  <Slides>32</Slides>
  <Notes>21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3</vt:i4>
      </vt:variant>
      <vt:variant>
        <vt:lpstr>Slide Titles</vt:lpstr>
      </vt:variant>
      <vt:variant>
        <vt:i4>32</vt:i4>
      </vt:variant>
    </vt:vector>
  </HeadingPairs>
  <TitlesOfParts>
    <vt:vector size="47" baseType="lpstr">
      <vt:lpstr>CMS</vt:lpstr>
      <vt:lpstr>맑은 고딕</vt:lpstr>
      <vt:lpstr>맑은 고딕</vt:lpstr>
      <vt:lpstr>MathJax_Main</vt:lpstr>
      <vt:lpstr>MathJax_Math-italic</vt:lpstr>
      <vt:lpstr>宋体</vt:lpstr>
      <vt:lpstr>Arial</vt:lpstr>
      <vt:lpstr>Calibri</vt:lpstr>
      <vt:lpstr>Times New Roman</vt:lpstr>
      <vt:lpstr>Wingdings</vt:lpstr>
      <vt:lpstr>Office Theme</vt:lpstr>
      <vt:lpstr>Custom Design</vt:lpstr>
      <vt:lpstr>Equation.KSEE3</vt:lpstr>
      <vt:lpstr>Equation</vt:lpstr>
      <vt:lpstr>MathType 6.0 Equation</vt:lpstr>
      <vt:lpstr>PowerPoint Presentation</vt:lpstr>
      <vt:lpstr> Introduction</vt:lpstr>
      <vt:lpstr> Introduction</vt:lpstr>
      <vt:lpstr> Methods</vt:lpstr>
      <vt:lpstr> Methods</vt:lpstr>
      <vt:lpstr> Methods</vt:lpstr>
      <vt:lpstr> Methods</vt:lpstr>
      <vt:lpstr> Methods</vt:lpstr>
      <vt:lpstr> Methods</vt:lpstr>
      <vt:lpstr> Methods</vt:lpstr>
      <vt:lpstr> Methods</vt:lpstr>
      <vt:lpstr> Methods</vt:lpstr>
      <vt:lpstr> Methods</vt:lpstr>
      <vt:lpstr> Methods</vt:lpstr>
      <vt:lpstr> Methods</vt:lpstr>
      <vt:lpstr> Methods</vt:lpstr>
      <vt:lpstr> Methods</vt:lpstr>
      <vt:lpstr> Methods</vt:lpstr>
      <vt:lpstr> Methods</vt:lpstr>
      <vt:lpstr> Methods</vt:lpstr>
      <vt:lpstr> Methods</vt:lpstr>
      <vt:lpstr> Results</vt:lpstr>
      <vt:lpstr> Results</vt:lpstr>
      <vt:lpstr> Results</vt:lpstr>
      <vt:lpstr> Results</vt:lpstr>
      <vt:lpstr> Results</vt:lpstr>
      <vt:lpstr> Results</vt:lpstr>
      <vt:lpstr> Results</vt:lpstr>
      <vt:lpstr> Results</vt:lpstr>
      <vt:lpstr> Results</vt:lpstr>
      <vt:lpstr> Conclusions &amp; Discussion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Yaoxiang Li</cp:lastModifiedBy>
  <cp:revision>115</cp:revision>
  <dcterms:created xsi:type="dcterms:W3CDTF">2014-04-01T16:27:00Z</dcterms:created>
  <dcterms:modified xsi:type="dcterms:W3CDTF">2017-12-05T15:30:29Z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